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1550" r:id="rId4"/>
    <p:sldId id="270" r:id="rId5"/>
    <p:sldId id="268" r:id="rId6"/>
    <p:sldId id="1776" r:id="rId7"/>
    <p:sldId id="1549" r:id="rId8"/>
    <p:sldId id="260" r:id="rId9"/>
    <p:sldId id="267" r:id="rId10"/>
    <p:sldId id="1547" r:id="rId11"/>
    <p:sldId id="285" r:id="rId12"/>
    <p:sldId id="261" r:id="rId13"/>
    <p:sldId id="272" r:id="rId14"/>
    <p:sldId id="262" r:id="rId15"/>
    <p:sldId id="1777" r:id="rId16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Expenditure</a:t>
            </a:r>
            <a:r>
              <a:rPr lang="en-US" sz="2000" b="1" baseline="0" dirty="0"/>
              <a:t> vs Revenue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Sheet2!$A$6</c:f>
              <c:strCache>
                <c:ptCount val="1"/>
                <c:pt idx="0">
                  <c:v>Total Expenditure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Sheet2!$B$1:$G$1</c:f>
              <c:strCache>
                <c:ptCount val="6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 23</c:v>
                </c:pt>
              </c:strCache>
            </c:strRef>
          </c:cat>
          <c:val>
            <c:numRef>
              <c:f>Sheet2!$B$6:$G$6</c:f>
              <c:numCache>
                <c:formatCode>General</c:formatCode>
                <c:ptCount val="6"/>
                <c:pt idx="0">
                  <c:v>1.25</c:v>
                </c:pt>
                <c:pt idx="1">
                  <c:v>1.45</c:v>
                </c:pt>
                <c:pt idx="2">
                  <c:v>1.6</c:v>
                </c:pt>
                <c:pt idx="3">
                  <c:v>1.4500000000000002</c:v>
                </c:pt>
                <c:pt idx="4">
                  <c:v>1.4500000000000002</c:v>
                </c:pt>
                <c:pt idx="5">
                  <c:v>1.4500000000000002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B-4CB3-A42E-B795C530900B}"/>
            </c:ext>
          </c:extLst>
        </c:ser>
        <c:ser>
          <c:idx val="1"/>
          <c:order val="1"/>
          <c:tx>
            <c:strRef>
              <c:f>Sheet2!$A$7</c:f>
              <c:strCache>
                <c:ptCount val="1"/>
                <c:pt idx="0">
                  <c:v>Total 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Sheet2!$B$1:$G$1</c:f>
              <c:strCache>
                <c:ptCount val="6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 23</c:v>
                </c:pt>
              </c:strCache>
            </c:strRef>
          </c:cat>
          <c:val>
            <c:numRef>
              <c:f>Sheet2!$B$7:$G$7</c:f>
              <c:numCache>
                <c:formatCode>General</c:formatCode>
                <c:ptCount val="6"/>
                <c:pt idx="0">
                  <c:v>1.5359999999999998</c:v>
                </c:pt>
                <c:pt idx="1">
                  <c:v>2.1920000000000002</c:v>
                </c:pt>
                <c:pt idx="2">
                  <c:v>2.3120000000000003</c:v>
                </c:pt>
                <c:pt idx="3">
                  <c:v>2.2820000000000005</c:v>
                </c:pt>
                <c:pt idx="4">
                  <c:v>1.2320000000000007</c:v>
                </c:pt>
                <c:pt idx="5">
                  <c:v>0.92800000000000082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CB-4CB3-A42E-B795C5309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224232"/>
        <c:axId val="595225216"/>
      </c:barChart>
      <c:catAx>
        <c:axId val="59522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5225216"/>
        <c:crosses val="autoZero"/>
        <c:auto val="1"/>
        <c:lblAlgn val="ctr"/>
        <c:lblOffset val="100"/>
        <c:noMultiLvlLbl val="0"/>
      </c:catAx>
      <c:valAx>
        <c:axId val="59522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5224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Revenue Sources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Endowment interest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Sheet2!$B$1:$G$1</c:f>
              <c:strCache>
                <c:ptCount val="6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 23</c:v>
                </c:pt>
              </c:strCache>
            </c:strRef>
          </c:cat>
          <c:val>
            <c:numRef>
              <c:f>Sheet2!$B$2:$G$2</c:f>
              <c:numCache>
                <c:formatCode>General</c:formatCode>
                <c:ptCount val="6"/>
                <c:pt idx="0">
                  <c:v>0.13600000000000001</c:v>
                </c:pt>
                <c:pt idx="1">
                  <c:v>0.30599999999999999</c:v>
                </c:pt>
                <c:pt idx="2">
                  <c:v>0.47600000000000003</c:v>
                </c:pt>
                <c:pt idx="3">
                  <c:v>0.64600000000000002</c:v>
                </c:pt>
                <c:pt idx="4">
                  <c:v>0.64600000000000002</c:v>
                </c:pt>
                <c:pt idx="5">
                  <c:v>0.64600000000000002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3-46AA-B417-9FA6DE7AD8F4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GEF-IFAD- GOK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Sheet2!$B$1:$G$1</c:f>
              <c:strCache>
                <c:ptCount val="6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 23</c:v>
                </c:pt>
              </c:strCache>
            </c:strRef>
          </c:cat>
          <c:val>
            <c:numRef>
              <c:f>Sheet2!$B$3:$G$3</c:f>
              <c:numCache>
                <c:formatCode>General</c:formatCode>
                <c:ptCount val="6"/>
                <c:pt idx="0">
                  <c:v>1.2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3-46AA-B417-9FA6DE7AD8F4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Private Donors target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Sheet2!$B$1:$G$1</c:f>
              <c:strCache>
                <c:ptCount val="6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 23</c:v>
                </c:pt>
              </c:strCache>
            </c:strRef>
          </c:cat>
          <c:val>
            <c:numRef>
              <c:f>Sheet2!$B$4:$G$4</c:f>
              <c:numCache>
                <c:formatCode>General</c:formatCode>
                <c:ptCount val="6"/>
                <c:pt idx="0">
                  <c:v>0.2</c:v>
                </c:pt>
                <c:pt idx="1">
                  <c:v>0.4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53-46AA-B417-9FA6DE7AD8F4}"/>
            </c:ext>
          </c:extLst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Balance b/f.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Sheet2!$B$1:$G$1</c:f>
              <c:strCache>
                <c:ptCount val="6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 23</c:v>
                </c:pt>
              </c:strCache>
            </c:strRef>
          </c:cat>
          <c:val>
            <c:numRef>
              <c:f>Sheet2!$B$5:$G$5</c:f>
              <c:numCache>
                <c:formatCode>General</c:formatCode>
                <c:ptCount val="6"/>
                <c:pt idx="1">
                  <c:v>0.28599999999999981</c:v>
                </c:pt>
                <c:pt idx="2">
                  <c:v>0.43600000000000022</c:v>
                </c:pt>
                <c:pt idx="3">
                  <c:v>0.23600000000000015</c:v>
                </c:pt>
                <c:pt idx="4">
                  <c:v>0.38600000000000045</c:v>
                </c:pt>
                <c:pt idx="5">
                  <c:v>8.2000000000000739E-2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53-46AA-B417-9FA6DE7AD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5605208"/>
        <c:axId val="345607176"/>
      </c:barChart>
      <c:catAx>
        <c:axId val="34560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5607176"/>
        <c:crosses val="autoZero"/>
        <c:auto val="1"/>
        <c:lblAlgn val="ctr"/>
        <c:lblOffset val="100"/>
        <c:noMultiLvlLbl val="0"/>
      </c:catAx>
      <c:valAx>
        <c:axId val="345607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5605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577897528964637E-2"/>
          <c:y val="0.83143637860937614"/>
          <c:w val="0.96610646427196711"/>
          <c:h val="0.168563541238670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CCB37-2143-43D3-B587-56128A7B2AF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C27D8D-35D5-401A-A61B-E2F08C3C90E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>
              <a:latin typeface="Georgia" panose="02040502050405020303" pitchFamily="18" charset="0"/>
              <a:cs typeface="Arial" panose="020B0604020202020204" pitchFamily="34" charset="0"/>
            </a:rPr>
            <a:t>30% higher demand in city than supply</a:t>
          </a:r>
        </a:p>
      </dgm:t>
    </dgm:pt>
    <dgm:pt modelId="{0B4B4E05-4C99-4A8B-ABCD-6211E068C55D}" type="parTrans" cxnId="{01580D9E-8440-4637-91C0-D54C265D3AFA}">
      <dgm:prSet/>
      <dgm:spPr/>
      <dgm:t>
        <a:bodyPr/>
        <a:lstStyle/>
        <a:p>
          <a:endParaRPr lang="en-US"/>
        </a:p>
      </dgm:t>
    </dgm:pt>
    <dgm:pt modelId="{92DE8E0A-F0EA-4D59-859F-5E3FB4F29331}" type="sibTrans" cxnId="{01580D9E-8440-4637-91C0-D54C265D3AFA}">
      <dgm:prSet/>
      <dgm:spPr/>
      <dgm:t>
        <a:bodyPr/>
        <a:lstStyle/>
        <a:p>
          <a:endParaRPr lang="en-US"/>
        </a:p>
      </dgm:t>
    </dgm:pt>
    <dgm:pt modelId="{7A62B4CD-3475-47F3-9178-4DA61091F9E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>
              <a:latin typeface="Georgia" panose="02040502050405020303" pitchFamily="18" charset="0"/>
              <a:cs typeface="Arial" panose="020B0604020202020204" pitchFamily="34" charset="0"/>
            </a:rPr>
            <a:t>20-year projected delay in meeting ‘</a:t>
          </a:r>
          <a:r>
            <a:rPr lang="en-US" sz="2000" i="1" dirty="0">
              <a:latin typeface="Georgia" panose="02040502050405020303" pitchFamily="18" charset="0"/>
              <a:cs typeface="Arial" panose="020B0604020202020204" pitchFamily="34" charset="0"/>
            </a:rPr>
            <a:t>current</a:t>
          </a:r>
          <a:r>
            <a:rPr lang="en-US" sz="2000" dirty="0">
              <a:latin typeface="Georgia" panose="02040502050405020303" pitchFamily="18" charset="0"/>
              <a:cs typeface="Arial" panose="020B0604020202020204" pitchFamily="34" charset="0"/>
            </a:rPr>
            <a:t>’ demand</a:t>
          </a:r>
        </a:p>
      </dgm:t>
    </dgm:pt>
    <dgm:pt modelId="{C3507602-50D8-4A5B-A3ED-4C215656066A}" type="parTrans" cxnId="{242055AA-2A13-47BD-B5A5-4AAECEAB3092}">
      <dgm:prSet/>
      <dgm:spPr/>
      <dgm:t>
        <a:bodyPr/>
        <a:lstStyle/>
        <a:p>
          <a:endParaRPr lang="en-US"/>
        </a:p>
      </dgm:t>
    </dgm:pt>
    <dgm:pt modelId="{2F7F021A-6F5F-45BF-9FC4-0748C653B302}" type="sibTrans" cxnId="{242055AA-2A13-47BD-B5A5-4AAECEAB3092}">
      <dgm:prSet/>
      <dgm:spPr/>
      <dgm:t>
        <a:bodyPr/>
        <a:lstStyle/>
        <a:p>
          <a:endParaRPr lang="en-US"/>
        </a:p>
      </dgm:t>
    </dgm:pt>
    <dgm:pt modelId="{7CF5DD10-BCBD-4046-A3C3-B3AC693887B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>
              <a:latin typeface="Georgia" panose="02040502050405020303" pitchFamily="18" charset="0"/>
              <a:cs typeface="Arial" panose="020B0604020202020204" pitchFamily="34" charset="0"/>
            </a:rPr>
            <a:t>60% of city residents experience water shortages</a:t>
          </a:r>
        </a:p>
      </dgm:t>
    </dgm:pt>
    <dgm:pt modelId="{242751D4-D55A-40D5-B085-0D75DE558FC2}" type="parTrans" cxnId="{2A049508-4998-44F4-BA3F-A347E2C7BCBB}">
      <dgm:prSet/>
      <dgm:spPr/>
      <dgm:t>
        <a:bodyPr/>
        <a:lstStyle/>
        <a:p>
          <a:endParaRPr lang="en-US"/>
        </a:p>
      </dgm:t>
    </dgm:pt>
    <dgm:pt modelId="{9A62C75B-E8E8-4752-98CD-7EFDC899E767}" type="sibTrans" cxnId="{2A049508-4998-44F4-BA3F-A347E2C7BCBB}">
      <dgm:prSet/>
      <dgm:spPr/>
      <dgm:t>
        <a:bodyPr/>
        <a:lstStyle/>
        <a:p>
          <a:endParaRPr lang="en-US"/>
        </a:p>
      </dgm:t>
    </dgm:pt>
    <dgm:pt modelId="{54EE51B9-E700-4D95-B96A-601CC1FD1E14}" type="pres">
      <dgm:prSet presAssocID="{1C5CCB37-2143-43D3-B587-56128A7B2AF0}" presName="root" presStyleCnt="0">
        <dgm:presLayoutVars>
          <dgm:dir/>
          <dgm:resizeHandles val="exact"/>
        </dgm:presLayoutVars>
      </dgm:prSet>
      <dgm:spPr/>
    </dgm:pt>
    <dgm:pt modelId="{DDD432E2-8112-478B-9A6F-B08CBFDD40DB}" type="pres">
      <dgm:prSet presAssocID="{CAC27D8D-35D5-401A-A61B-E2F08C3C90E7}" presName="compNode" presStyleCnt="0"/>
      <dgm:spPr/>
    </dgm:pt>
    <dgm:pt modelId="{9D5369F9-2196-4FFD-BD9F-968852E1BCDC}" type="pres">
      <dgm:prSet presAssocID="{CAC27D8D-35D5-401A-A61B-E2F08C3C90E7}" presName="iconBgRect" presStyleLbl="bgShp" presStyleIdx="0" presStyleCnt="3" custScaleX="145890" custScaleY="141739" custLinFactNeighborY="-98866"/>
      <dgm:spPr/>
    </dgm:pt>
    <dgm:pt modelId="{E36101DD-7CF0-4AC6-B4E5-14FC1BC9F07F}" type="pres">
      <dgm:prSet presAssocID="{CAC27D8D-35D5-401A-A61B-E2F08C3C90E7}" presName="iconRect" presStyleLbl="node1" presStyleIdx="0" presStyleCnt="3" custScaleX="192522" custScaleY="175273" custLinFactY="-19108" custLinFactNeighborX="-3889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4536DF4A-662B-4165-BC99-42B1FA4D9A20}" type="pres">
      <dgm:prSet presAssocID="{CAC27D8D-35D5-401A-A61B-E2F08C3C90E7}" presName="spaceRect" presStyleCnt="0"/>
      <dgm:spPr/>
    </dgm:pt>
    <dgm:pt modelId="{CB7F0AEE-E939-445C-A3D0-78A1DC7551AB}" type="pres">
      <dgm:prSet presAssocID="{CAC27D8D-35D5-401A-A61B-E2F08C3C90E7}" presName="textRect" presStyleLbl="revTx" presStyleIdx="0" presStyleCnt="3" custLinFactNeighborX="-139" custLinFactNeighborY="-70836">
        <dgm:presLayoutVars>
          <dgm:chMax val="1"/>
          <dgm:chPref val="1"/>
        </dgm:presLayoutVars>
      </dgm:prSet>
      <dgm:spPr/>
    </dgm:pt>
    <dgm:pt modelId="{C526B421-E061-4679-9C5C-735906E6EC88}" type="pres">
      <dgm:prSet presAssocID="{92DE8E0A-F0EA-4D59-859F-5E3FB4F29331}" presName="sibTrans" presStyleCnt="0"/>
      <dgm:spPr/>
    </dgm:pt>
    <dgm:pt modelId="{CC063468-CA95-4CE4-960E-CF66FADE5779}" type="pres">
      <dgm:prSet presAssocID="{7A62B4CD-3475-47F3-9178-4DA61091F9E4}" presName="compNode" presStyleCnt="0"/>
      <dgm:spPr/>
    </dgm:pt>
    <dgm:pt modelId="{ED759E7F-7903-4D7F-B704-9A0B884BDFD9}" type="pres">
      <dgm:prSet presAssocID="{7A62B4CD-3475-47F3-9178-4DA61091F9E4}" presName="iconBgRect" presStyleLbl="bgShp" presStyleIdx="1" presStyleCnt="3" custScaleX="132253" custScaleY="135932" custLinFactX="-15579" custLinFactY="117347" custLinFactNeighborX="-100000" custLinFactNeighborY="200000"/>
      <dgm:spPr/>
    </dgm:pt>
    <dgm:pt modelId="{6FFE8A87-9FCB-4069-80E0-8FC4F6D32572}" type="pres">
      <dgm:prSet presAssocID="{7A62B4CD-3475-47F3-9178-4DA61091F9E4}" presName="iconRect" presStyleLbl="node1" presStyleIdx="1" presStyleCnt="3" custScaleX="136522" custScaleY="210266" custLinFactX="-100000" custLinFactY="258071" custLinFactNeighborX="-102135" custLinFactNeighborY="3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A18EABCE-C840-41C9-B560-BC5FE8383464}" type="pres">
      <dgm:prSet presAssocID="{7A62B4CD-3475-47F3-9178-4DA61091F9E4}" presName="spaceRect" presStyleCnt="0"/>
      <dgm:spPr/>
    </dgm:pt>
    <dgm:pt modelId="{D2D7092A-140A-4075-A387-83B557A49E70}" type="pres">
      <dgm:prSet presAssocID="{7A62B4CD-3475-47F3-9178-4DA61091F9E4}" presName="textRect" presStyleLbl="revTx" presStyleIdx="1" presStyleCnt="3" custScaleX="312402" custLinFactY="300000" custLinFactNeighborX="-52312" custLinFactNeighborY="366494">
        <dgm:presLayoutVars>
          <dgm:chMax val="1"/>
          <dgm:chPref val="1"/>
        </dgm:presLayoutVars>
      </dgm:prSet>
      <dgm:spPr/>
    </dgm:pt>
    <dgm:pt modelId="{C9A5774A-D8E1-4BAC-AA84-CDC5CEA7B9A7}" type="pres">
      <dgm:prSet presAssocID="{2F7F021A-6F5F-45BF-9FC4-0748C653B302}" presName="sibTrans" presStyleCnt="0"/>
      <dgm:spPr/>
    </dgm:pt>
    <dgm:pt modelId="{44FC7178-EE55-4C0C-A05D-87111D289900}" type="pres">
      <dgm:prSet presAssocID="{7CF5DD10-BCBD-4046-A3C3-B3AC693887B6}" presName="compNode" presStyleCnt="0"/>
      <dgm:spPr/>
    </dgm:pt>
    <dgm:pt modelId="{22B886F5-516A-435D-82F2-084D58E32D00}" type="pres">
      <dgm:prSet presAssocID="{7CF5DD10-BCBD-4046-A3C3-B3AC693887B6}" presName="iconBgRect" presStyleLbl="bgShp" presStyleIdx="2" presStyleCnt="3" custScaleX="145279" custScaleY="145832" custLinFactX="93617" custLinFactY="-111724" custLinFactNeighborX="100000" custLinFactNeighborY="-200000"/>
      <dgm:spPr/>
    </dgm:pt>
    <dgm:pt modelId="{C9B5E9C4-BC4E-403C-A2DA-661545973962}" type="pres">
      <dgm:prSet presAssocID="{7CF5DD10-BCBD-4046-A3C3-B3AC693887B6}" presName="iconRect" presStyleLbl="node1" presStyleIdx="2" presStyleCnt="3" custScaleX="203455" custScaleY="178073" custLinFactX="133218" custLinFactY="-249703" custLinFactNeighborX="200000" custLinFactNeighborY="-3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B6AAF8F-3801-45E5-9BBE-04738FA26CB8}" type="pres">
      <dgm:prSet presAssocID="{7CF5DD10-BCBD-4046-A3C3-B3AC693887B6}" presName="spaceRect" presStyleCnt="0"/>
      <dgm:spPr/>
    </dgm:pt>
    <dgm:pt modelId="{DC1EB351-CDD2-476B-8457-54FFEDA5039F}" type="pres">
      <dgm:prSet presAssocID="{7CF5DD10-BCBD-4046-A3C3-B3AC693887B6}" presName="textRect" presStyleLbl="revTx" presStyleIdx="2" presStyleCnt="3" custScaleX="138376" custScaleY="385739" custLinFactX="19577" custLinFactY="-165381" custLinFactNeighborX="100000" custLinFactNeighborY="-200000">
        <dgm:presLayoutVars>
          <dgm:chMax val="1"/>
          <dgm:chPref val="1"/>
        </dgm:presLayoutVars>
      </dgm:prSet>
      <dgm:spPr/>
    </dgm:pt>
  </dgm:ptLst>
  <dgm:cxnLst>
    <dgm:cxn modelId="{2A049508-4998-44F4-BA3F-A347E2C7BCBB}" srcId="{1C5CCB37-2143-43D3-B587-56128A7B2AF0}" destId="{7CF5DD10-BCBD-4046-A3C3-B3AC693887B6}" srcOrd="2" destOrd="0" parTransId="{242751D4-D55A-40D5-B085-0D75DE558FC2}" sibTransId="{9A62C75B-E8E8-4752-98CD-7EFDC899E767}"/>
    <dgm:cxn modelId="{62B65E2F-B32F-434B-AB6C-A9E455272645}" type="presOf" srcId="{CAC27D8D-35D5-401A-A61B-E2F08C3C90E7}" destId="{CB7F0AEE-E939-445C-A3D0-78A1DC7551AB}" srcOrd="0" destOrd="0" presId="urn:microsoft.com/office/officeart/2018/5/layout/IconCircleLabelList"/>
    <dgm:cxn modelId="{A4A15D7B-9237-4D68-B150-005A7982E7BB}" type="presOf" srcId="{7A62B4CD-3475-47F3-9178-4DA61091F9E4}" destId="{D2D7092A-140A-4075-A387-83B557A49E70}" srcOrd="0" destOrd="0" presId="urn:microsoft.com/office/officeart/2018/5/layout/IconCircleLabelList"/>
    <dgm:cxn modelId="{80C20A82-EE68-4255-A2BD-5E3BC1189B37}" type="presOf" srcId="{1C5CCB37-2143-43D3-B587-56128A7B2AF0}" destId="{54EE51B9-E700-4D95-B96A-601CC1FD1E14}" srcOrd="0" destOrd="0" presId="urn:microsoft.com/office/officeart/2018/5/layout/IconCircleLabelList"/>
    <dgm:cxn modelId="{E4147689-2010-4714-8F57-DC59D7505F5B}" type="presOf" srcId="{7CF5DD10-BCBD-4046-A3C3-B3AC693887B6}" destId="{DC1EB351-CDD2-476B-8457-54FFEDA5039F}" srcOrd="0" destOrd="0" presId="urn:microsoft.com/office/officeart/2018/5/layout/IconCircleLabelList"/>
    <dgm:cxn modelId="{01580D9E-8440-4637-91C0-D54C265D3AFA}" srcId="{1C5CCB37-2143-43D3-B587-56128A7B2AF0}" destId="{CAC27D8D-35D5-401A-A61B-E2F08C3C90E7}" srcOrd="0" destOrd="0" parTransId="{0B4B4E05-4C99-4A8B-ABCD-6211E068C55D}" sibTransId="{92DE8E0A-F0EA-4D59-859F-5E3FB4F29331}"/>
    <dgm:cxn modelId="{242055AA-2A13-47BD-B5A5-4AAECEAB3092}" srcId="{1C5CCB37-2143-43D3-B587-56128A7B2AF0}" destId="{7A62B4CD-3475-47F3-9178-4DA61091F9E4}" srcOrd="1" destOrd="0" parTransId="{C3507602-50D8-4A5B-A3ED-4C215656066A}" sibTransId="{2F7F021A-6F5F-45BF-9FC4-0748C653B302}"/>
    <dgm:cxn modelId="{A31DF744-DA0A-43AC-834D-E61E609D388E}" type="presParOf" srcId="{54EE51B9-E700-4D95-B96A-601CC1FD1E14}" destId="{DDD432E2-8112-478B-9A6F-B08CBFDD40DB}" srcOrd="0" destOrd="0" presId="urn:microsoft.com/office/officeart/2018/5/layout/IconCircleLabelList"/>
    <dgm:cxn modelId="{387107A4-69E4-4A7C-B478-C50EE422A204}" type="presParOf" srcId="{DDD432E2-8112-478B-9A6F-B08CBFDD40DB}" destId="{9D5369F9-2196-4FFD-BD9F-968852E1BCDC}" srcOrd="0" destOrd="0" presId="urn:microsoft.com/office/officeart/2018/5/layout/IconCircleLabelList"/>
    <dgm:cxn modelId="{AAA0627B-AAE5-4B78-8FA3-18C17CDA3784}" type="presParOf" srcId="{DDD432E2-8112-478B-9A6F-B08CBFDD40DB}" destId="{E36101DD-7CF0-4AC6-B4E5-14FC1BC9F07F}" srcOrd="1" destOrd="0" presId="urn:microsoft.com/office/officeart/2018/5/layout/IconCircleLabelList"/>
    <dgm:cxn modelId="{E11BD664-A0E6-4C11-B158-5F5641AE20C6}" type="presParOf" srcId="{DDD432E2-8112-478B-9A6F-B08CBFDD40DB}" destId="{4536DF4A-662B-4165-BC99-42B1FA4D9A20}" srcOrd="2" destOrd="0" presId="urn:microsoft.com/office/officeart/2018/5/layout/IconCircleLabelList"/>
    <dgm:cxn modelId="{789CC7B4-F101-4DDF-BAD8-451256FA5EC8}" type="presParOf" srcId="{DDD432E2-8112-478B-9A6F-B08CBFDD40DB}" destId="{CB7F0AEE-E939-445C-A3D0-78A1DC7551AB}" srcOrd="3" destOrd="0" presId="urn:microsoft.com/office/officeart/2018/5/layout/IconCircleLabelList"/>
    <dgm:cxn modelId="{2249A653-C3CA-42CA-8856-772F09034F1B}" type="presParOf" srcId="{54EE51B9-E700-4D95-B96A-601CC1FD1E14}" destId="{C526B421-E061-4679-9C5C-735906E6EC88}" srcOrd="1" destOrd="0" presId="urn:microsoft.com/office/officeart/2018/5/layout/IconCircleLabelList"/>
    <dgm:cxn modelId="{69F5137F-F740-45FF-A82D-FE6A6E734710}" type="presParOf" srcId="{54EE51B9-E700-4D95-B96A-601CC1FD1E14}" destId="{CC063468-CA95-4CE4-960E-CF66FADE5779}" srcOrd="2" destOrd="0" presId="urn:microsoft.com/office/officeart/2018/5/layout/IconCircleLabelList"/>
    <dgm:cxn modelId="{B8C32B39-2CA6-4C90-9C74-13250E1CB311}" type="presParOf" srcId="{CC063468-CA95-4CE4-960E-CF66FADE5779}" destId="{ED759E7F-7903-4D7F-B704-9A0B884BDFD9}" srcOrd="0" destOrd="0" presId="urn:microsoft.com/office/officeart/2018/5/layout/IconCircleLabelList"/>
    <dgm:cxn modelId="{49A2953C-711C-484B-9054-F7DF959BEFDB}" type="presParOf" srcId="{CC063468-CA95-4CE4-960E-CF66FADE5779}" destId="{6FFE8A87-9FCB-4069-80E0-8FC4F6D32572}" srcOrd="1" destOrd="0" presId="urn:microsoft.com/office/officeart/2018/5/layout/IconCircleLabelList"/>
    <dgm:cxn modelId="{3CDC0BA4-293E-40B9-9417-9F03C7584668}" type="presParOf" srcId="{CC063468-CA95-4CE4-960E-CF66FADE5779}" destId="{A18EABCE-C840-41C9-B560-BC5FE8383464}" srcOrd="2" destOrd="0" presId="urn:microsoft.com/office/officeart/2018/5/layout/IconCircleLabelList"/>
    <dgm:cxn modelId="{E94016F8-4A61-4652-9806-58C6E09C4449}" type="presParOf" srcId="{CC063468-CA95-4CE4-960E-CF66FADE5779}" destId="{D2D7092A-140A-4075-A387-83B557A49E70}" srcOrd="3" destOrd="0" presId="urn:microsoft.com/office/officeart/2018/5/layout/IconCircleLabelList"/>
    <dgm:cxn modelId="{EDCDA4BD-BCD7-4E94-A216-5F08EBFA23C5}" type="presParOf" srcId="{54EE51B9-E700-4D95-B96A-601CC1FD1E14}" destId="{C9A5774A-D8E1-4BAC-AA84-CDC5CEA7B9A7}" srcOrd="3" destOrd="0" presId="urn:microsoft.com/office/officeart/2018/5/layout/IconCircleLabelList"/>
    <dgm:cxn modelId="{F121BDD7-2015-4791-9291-08A6EA52B7D4}" type="presParOf" srcId="{54EE51B9-E700-4D95-B96A-601CC1FD1E14}" destId="{44FC7178-EE55-4C0C-A05D-87111D289900}" srcOrd="4" destOrd="0" presId="urn:microsoft.com/office/officeart/2018/5/layout/IconCircleLabelList"/>
    <dgm:cxn modelId="{EBE570F4-7A18-41C1-8AFC-A9936148A505}" type="presParOf" srcId="{44FC7178-EE55-4C0C-A05D-87111D289900}" destId="{22B886F5-516A-435D-82F2-084D58E32D00}" srcOrd="0" destOrd="0" presId="urn:microsoft.com/office/officeart/2018/5/layout/IconCircleLabelList"/>
    <dgm:cxn modelId="{CABF00A2-25AA-43FD-83B1-5AD3E306330E}" type="presParOf" srcId="{44FC7178-EE55-4C0C-A05D-87111D289900}" destId="{C9B5E9C4-BC4E-403C-A2DA-661545973962}" srcOrd="1" destOrd="0" presId="urn:microsoft.com/office/officeart/2018/5/layout/IconCircleLabelList"/>
    <dgm:cxn modelId="{9F4EA9D2-EDFD-4A82-A945-B34AA6168CF0}" type="presParOf" srcId="{44FC7178-EE55-4C0C-A05D-87111D289900}" destId="{AB6AAF8F-3801-45E5-9BBE-04738FA26CB8}" srcOrd="2" destOrd="0" presId="urn:microsoft.com/office/officeart/2018/5/layout/IconCircleLabelList"/>
    <dgm:cxn modelId="{102E15E6-C960-4A34-92B2-3F02C0350A38}" type="presParOf" srcId="{44FC7178-EE55-4C0C-A05D-87111D289900}" destId="{DC1EB351-CDD2-476B-8457-54FFEDA5039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369F9-2196-4FFD-BD9F-968852E1BCDC}">
      <dsp:nvSpPr>
        <dsp:cNvPr id="0" name=""/>
        <dsp:cNvSpPr/>
      </dsp:nvSpPr>
      <dsp:spPr>
        <a:xfrm>
          <a:off x="75040" y="0"/>
          <a:ext cx="1207661" cy="11732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101DD-7CF0-4AC6-B4E5-14FC1BC9F07F}">
      <dsp:nvSpPr>
        <dsp:cNvPr id="0" name=""/>
        <dsp:cNvSpPr/>
      </dsp:nvSpPr>
      <dsp:spPr>
        <a:xfrm>
          <a:off x="203198" y="173530"/>
          <a:ext cx="914404" cy="8324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F0AEE-E939-445C-A3D0-78A1DC7551AB}">
      <dsp:nvSpPr>
        <dsp:cNvPr id="0" name=""/>
        <dsp:cNvSpPr/>
      </dsp:nvSpPr>
      <dsp:spPr>
        <a:xfrm>
          <a:off x="0" y="1513052"/>
          <a:ext cx="1357031" cy="443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Georgia" panose="02040502050405020303" pitchFamily="18" charset="0"/>
              <a:cs typeface="Arial" panose="020B0604020202020204" pitchFamily="34" charset="0"/>
            </a:rPr>
            <a:t>30% higher demand in city than supply</a:t>
          </a:r>
        </a:p>
      </dsp:txBody>
      <dsp:txXfrm>
        <a:off x="0" y="1513052"/>
        <a:ext cx="1357031" cy="443508"/>
      </dsp:txXfrm>
    </dsp:sp>
    <dsp:sp modelId="{ED759E7F-7903-4D7F-B704-9A0B884BDFD9}">
      <dsp:nvSpPr>
        <dsp:cNvPr id="0" name=""/>
        <dsp:cNvSpPr/>
      </dsp:nvSpPr>
      <dsp:spPr>
        <a:xfrm>
          <a:off x="2210425" y="3207816"/>
          <a:ext cx="1094775" cy="112523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E8A87-9FCB-4069-80E0-8FC4F6D32572}">
      <dsp:nvSpPr>
        <dsp:cNvPr id="0" name=""/>
        <dsp:cNvSpPr/>
      </dsp:nvSpPr>
      <dsp:spPr>
        <a:xfrm>
          <a:off x="2430288" y="3294746"/>
          <a:ext cx="648426" cy="99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7092A-140A-4075-A387-83B557A49E70}">
      <dsp:nvSpPr>
        <dsp:cNvPr id="0" name=""/>
        <dsp:cNvSpPr/>
      </dsp:nvSpPr>
      <dsp:spPr>
        <a:xfrm>
          <a:off x="884977" y="4771159"/>
          <a:ext cx="4239392" cy="443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Georgia" panose="02040502050405020303" pitchFamily="18" charset="0"/>
              <a:cs typeface="Arial" panose="020B0604020202020204" pitchFamily="34" charset="0"/>
            </a:rPr>
            <a:t>20-year projected delay in meeting ‘</a:t>
          </a:r>
          <a:r>
            <a:rPr lang="en-US" sz="2000" i="1" kern="1200" dirty="0">
              <a:latin typeface="Georgia" panose="02040502050405020303" pitchFamily="18" charset="0"/>
              <a:cs typeface="Arial" panose="020B0604020202020204" pitchFamily="34" charset="0"/>
            </a:rPr>
            <a:t>current</a:t>
          </a:r>
          <a:r>
            <a:rPr lang="en-US" sz="2000" kern="1200" dirty="0">
              <a:latin typeface="Georgia" panose="02040502050405020303" pitchFamily="18" charset="0"/>
              <a:cs typeface="Arial" panose="020B0604020202020204" pitchFamily="34" charset="0"/>
            </a:rPr>
            <a:t>’ demand</a:t>
          </a:r>
        </a:p>
      </dsp:txBody>
      <dsp:txXfrm>
        <a:off x="884977" y="4771159"/>
        <a:ext cx="4239392" cy="443508"/>
      </dsp:txXfrm>
    </dsp:sp>
    <dsp:sp modelId="{22B886F5-516A-435D-82F2-084D58E32D00}">
      <dsp:nvSpPr>
        <dsp:cNvPr id="0" name=""/>
        <dsp:cNvSpPr/>
      </dsp:nvSpPr>
      <dsp:spPr>
        <a:xfrm>
          <a:off x="3918746" y="29565"/>
          <a:ext cx="1202603" cy="12071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5E9C4-BC4E-403C-A2DA-661545973962}">
      <dsp:nvSpPr>
        <dsp:cNvPr id="0" name=""/>
        <dsp:cNvSpPr/>
      </dsp:nvSpPr>
      <dsp:spPr>
        <a:xfrm>
          <a:off x="4016797" y="179810"/>
          <a:ext cx="966331" cy="8457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EB351-CDD2-476B-8457-54FFEDA5039F}">
      <dsp:nvSpPr>
        <dsp:cNvPr id="0" name=""/>
        <dsp:cNvSpPr/>
      </dsp:nvSpPr>
      <dsp:spPr>
        <a:xfrm>
          <a:off x="3601102" y="1631167"/>
          <a:ext cx="1877805" cy="171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Georgia" panose="02040502050405020303" pitchFamily="18" charset="0"/>
              <a:cs typeface="Arial" panose="020B0604020202020204" pitchFamily="34" charset="0"/>
            </a:rPr>
            <a:t>60% of city residents experience water shortages</a:t>
          </a:r>
        </a:p>
      </dsp:txBody>
      <dsp:txXfrm>
        <a:off x="3601102" y="1631167"/>
        <a:ext cx="1877805" cy="1710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84700-B55A-484B-996C-DDA9FAB839C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43A3-578E-46CF-AD83-A3756BE24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74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Photos </a:t>
            </a:r>
            <a:r>
              <a:rPr lang="en-US" dirty="0"/>
              <a:t>© Thomas </a:t>
            </a:r>
            <a:r>
              <a:rPr lang="en-US" dirty="0" err="1"/>
              <a:t>Cockrem</a:t>
            </a:r>
            <a:r>
              <a:rPr lang="en-US" dirty="0"/>
              <a:t> / </a:t>
            </a:r>
            <a:r>
              <a:rPr lang="en-US" dirty="0" err="1"/>
              <a:t>Alamy</a:t>
            </a:r>
            <a:r>
              <a:rPr lang="en-US" dirty="0"/>
              <a:t> Stock Photo,</a:t>
            </a:r>
            <a:r>
              <a:rPr lang="en-US" baseline="0" dirty="0"/>
              <a:t> </a:t>
            </a:r>
            <a:r>
              <a:rPr lang="en-US" dirty="0"/>
              <a:t>The Africa Image Library / </a:t>
            </a:r>
            <a:r>
              <a:rPr lang="en-US" dirty="0" err="1"/>
              <a:t>Alamy</a:t>
            </a:r>
            <a:r>
              <a:rPr lang="en-US" dirty="0"/>
              <a:t> Stock Photo,</a:t>
            </a:r>
            <a:r>
              <a:rPr lang="en-US" baseline="0" dirty="0"/>
              <a:t> </a:t>
            </a:r>
            <a:r>
              <a:rPr lang="en-US" dirty="0"/>
              <a:t>National Geographic Creative / </a:t>
            </a:r>
            <a:r>
              <a:rPr lang="en-US" dirty="0" err="1"/>
              <a:t>Alamy</a:t>
            </a:r>
            <a:r>
              <a:rPr lang="en-US" dirty="0"/>
              <a:t> Stock Photo</a:t>
            </a:r>
            <a:r>
              <a:rPr lang="en-US" baseline="0" dirty="0"/>
              <a:t> and </a:t>
            </a:r>
            <a:r>
              <a:rPr lang="en-US" dirty="0"/>
              <a:t>Nature Picture Library / </a:t>
            </a:r>
            <a:r>
              <a:rPr lang="en-US" dirty="0" err="1"/>
              <a:t>Alamy</a:t>
            </a:r>
            <a:r>
              <a:rPr lang="en-US" dirty="0"/>
              <a:t> Stock Photo (from</a:t>
            </a:r>
            <a:r>
              <a:rPr lang="en-US" baseline="0" dirty="0"/>
              <a:t> top to bottom, counter clockwise)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947AC-C707-4564-9959-D0E4B4C515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01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247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Arial for header and  Chronicle/Georgia for body. Header in Arial Bold. Always credit pictures Photo: (Name of Photographer)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CE1D3-2BA1-41F7-84C1-D96A4BC182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49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1A0EF-E6BA-4227-BC4B-19C22DA1982B}" type="slidenum">
              <a:rPr kumimoji="0" lang="en-K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K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02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92D050"/>
                </a:solidFill>
                <a:latin typeface="Whitney Condensed Book" pitchFamily="2" charset="0"/>
              </a:rPr>
              <a:t>CHALLENGE:  </a:t>
            </a:r>
            <a:r>
              <a:rPr lang="en-US" sz="1200" dirty="0">
                <a:latin typeface="Whitney Condensed Book" pitchFamily="2" charset="0"/>
              </a:rPr>
              <a:t>Soil from 300,000 small-scale farms is washing into the Tana River, resulting in dirty water, disruption of water supply, loss of farm productivity, loss of income, expansion into wildlife habitat, etc.</a:t>
            </a:r>
          </a:p>
          <a:p>
            <a:endParaRPr lang="en-US" sz="1200" dirty="0">
              <a:latin typeface="Whitney Condensed Book" pitchFamily="2" charset="0"/>
            </a:endParaRPr>
          </a:p>
          <a:p>
            <a:r>
              <a:rPr lang="en-US" sz="1200" b="1" dirty="0">
                <a:solidFill>
                  <a:srgbClr val="92D050"/>
                </a:solidFill>
                <a:latin typeface="Whitney Condensed Book" pitchFamily="2" charset="0"/>
              </a:rPr>
              <a:t>OPPORTUNITY:  </a:t>
            </a:r>
            <a:r>
              <a:rPr lang="en-US" sz="1200" dirty="0">
                <a:latin typeface="Whitney Condensed Book" pitchFamily="2" charset="0"/>
              </a:rPr>
              <a:t>TNC worked with partners to create a Water Fund, a globally proven model that brings people together to harness the power of nature conservation to solve water challenges. </a:t>
            </a:r>
          </a:p>
          <a:p>
            <a:endParaRPr lang="en-US" sz="1200" dirty="0">
              <a:latin typeface="Whitney Condensed Book" pitchFamily="2" charset="0"/>
            </a:endParaRPr>
          </a:p>
          <a:p>
            <a:r>
              <a:rPr lang="en-US" sz="1600" b="1" dirty="0">
                <a:solidFill>
                  <a:srgbClr val="92D050"/>
                </a:solidFill>
                <a:latin typeface="Whitney Condensed Book" pitchFamily="2" charset="0"/>
              </a:rPr>
              <a:t>GOALS</a:t>
            </a:r>
            <a:r>
              <a:rPr lang="en-US" sz="1600" dirty="0">
                <a:latin typeface="Whitney Condensed Book" pitchFamily="2" charset="0"/>
              </a:rPr>
              <a:t> (benefits) of the Upper Tana-Nairobi Water Fund are </a:t>
            </a:r>
            <a:r>
              <a:rPr lang="en-US" sz="1600" b="1" dirty="0">
                <a:solidFill>
                  <a:srgbClr val="FF0000"/>
                </a:solidFill>
                <a:latin typeface="Whitney Condensed Book" pitchFamily="2" charset="0"/>
              </a:rPr>
              <a:t>3C</a:t>
            </a:r>
            <a:r>
              <a:rPr lang="en-US" sz="1600" b="1" dirty="0">
                <a:latin typeface="Whitney Condensed Book" pitchFamily="2" charset="0"/>
              </a:rPr>
              <a:t>s - </a:t>
            </a:r>
            <a:r>
              <a:rPr lang="en-US" sz="1200" b="1" i="1" dirty="0">
                <a:solidFill>
                  <a:srgbClr val="FF0000"/>
                </a:solidFill>
                <a:latin typeface="Whitney Condensed Book" pitchFamily="2" charset="0"/>
              </a:rPr>
              <a:t>C</a:t>
            </a:r>
            <a:r>
              <a:rPr lang="en-US" sz="1200" i="1" dirty="0">
                <a:latin typeface="Whitney Condensed Book" pitchFamily="2" charset="0"/>
              </a:rPr>
              <a:t>lean </a:t>
            </a:r>
            <a:r>
              <a:rPr lang="en-US" sz="1200" b="1" i="1" dirty="0">
                <a:latin typeface="Whitney Condensed Book" pitchFamily="2" charset="0"/>
              </a:rPr>
              <a:t>W</a:t>
            </a:r>
            <a:r>
              <a:rPr lang="en-US" sz="1200" i="1" dirty="0">
                <a:latin typeface="Whitney Condensed Book" pitchFamily="2" charset="0"/>
              </a:rPr>
              <a:t>ater: </a:t>
            </a:r>
            <a:r>
              <a:rPr lang="en-US" sz="1200" b="1" i="1" dirty="0">
                <a:solidFill>
                  <a:srgbClr val="FF0000"/>
                </a:solidFill>
                <a:latin typeface="Whitney Condensed Book" pitchFamily="2" charset="0"/>
              </a:rPr>
              <a:t>C</a:t>
            </a:r>
            <a:r>
              <a:rPr lang="en-US" sz="1200" i="1" dirty="0">
                <a:latin typeface="Whitney Condensed Book" pitchFamily="2" charset="0"/>
              </a:rPr>
              <a:t>ommunity Benefits: </a:t>
            </a:r>
            <a:r>
              <a:rPr lang="en-US" sz="1200" b="1" i="1" dirty="0">
                <a:solidFill>
                  <a:srgbClr val="FF0000"/>
                </a:solidFill>
                <a:latin typeface="Whitney Condensed Book" pitchFamily="2" charset="0"/>
              </a:rPr>
              <a:t>C</a:t>
            </a:r>
            <a:r>
              <a:rPr lang="en-US" sz="1200" i="1" dirty="0">
                <a:latin typeface="Whitney Condensed Book" pitchFamily="2" charset="0"/>
              </a:rPr>
              <a:t>onserve </a:t>
            </a:r>
            <a:r>
              <a:rPr lang="en-US" sz="1200" b="1" i="1" dirty="0">
                <a:latin typeface="Whitney Condensed Book" pitchFamily="2" charset="0"/>
              </a:rPr>
              <a:t>N</a:t>
            </a:r>
            <a:r>
              <a:rPr lang="en-US" sz="1200" i="1" dirty="0">
                <a:latin typeface="Whitney Condensed Book" pitchFamily="2" charset="0"/>
              </a:rPr>
              <a:t>ature</a:t>
            </a:r>
          </a:p>
          <a:p>
            <a:endParaRPr lang="en-US" sz="1200" dirty="0">
              <a:latin typeface="Whitney Condensed Book" pitchFamily="2" charset="0"/>
            </a:endParaRPr>
          </a:p>
          <a:p>
            <a:r>
              <a:rPr lang="en-US" sz="1600" b="1" dirty="0">
                <a:solidFill>
                  <a:srgbClr val="92D050"/>
                </a:solidFill>
                <a:latin typeface="Whitney Condensed Book" pitchFamily="2" charset="0"/>
              </a:rPr>
              <a:t>STRATEGY</a:t>
            </a:r>
            <a:r>
              <a:rPr lang="en-US" sz="1600" dirty="0">
                <a:latin typeface="Whitney Condensed Book" pitchFamily="2" charset="0"/>
              </a:rPr>
              <a:t> - </a:t>
            </a:r>
            <a:r>
              <a:rPr lang="en-US" sz="1600" b="1" dirty="0">
                <a:solidFill>
                  <a:schemeClr val="accent5"/>
                </a:solidFill>
                <a:latin typeface="Whitney Condensed Book" pitchFamily="2" charset="0"/>
              </a:rPr>
              <a:t>fix farms and forests: </a:t>
            </a:r>
            <a:r>
              <a:rPr lang="en-US" sz="1200" dirty="0">
                <a:latin typeface="Whitney Condensed Book" pitchFamily="2" charset="0"/>
              </a:rPr>
              <a:t>We aim to plant 2 million trees and to work with 50,000 farmers on steep </a:t>
            </a:r>
          </a:p>
          <a:p>
            <a:r>
              <a:rPr lang="en-US" sz="1200" dirty="0">
                <a:latin typeface="Whitney Condensed Book" pitchFamily="2" charset="0"/>
              </a:rPr>
              <a:t>slopes by: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CE1D3-2BA1-41F7-84C1-D96A4BC182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8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90550"/>
            <a:ext cx="5180013" cy="2913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0" name="Google Shape;770;p12:notes"/>
          <p:cNvSpPr txBox="1">
            <a:spLocks noGrp="1"/>
          </p:cNvSpPr>
          <p:nvPr>
            <p:ph type="body" idx="1"/>
          </p:nvPr>
        </p:nvSpPr>
        <p:spPr>
          <a:xfrm>
            <a:off x="1006662" y="3691155"/>
            <a:ext cx="8045076" cy="349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1" name="Google Shape;771;p12:notes"/>
          <p:cNvSpPr txBox="1">
            <a:spLocks noGrp="1"/>
          </p:cNvSpPr>
          <p:nvPr>
            <p:ph type="sldNum" idx="12"/>
          </p:nvPr>
        </p:nvSpPr>
        <p:spPr>
          <a:xfrm>
            <a:off x="5692775" y="7383535"/>
            <a:ext cx="4363571" cy="38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Totally makes business sense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Increased annual revenue for </a:t>
            </a:r>
            <a:r>
              <a:rPr lang="en-US" dirty="0" err="1"/>
              <a:t>KenGen</a:t>
            </a:r>
            <a:r>
              <a:rPr lang="en-US" dirty="0"/>
              <a:t> Us$600,000  – more water flowing to </a:t>
            </a:r>
            <a:r>
              <a:rPr lang="en-US" dirty="0" err="1"/>
              <a:t>Masinga</a:t>
            </a:r>
            <a:r>
              <a:rPr lang="en-US" dirty="0"/>
              <a:t> dam, less sediments into the dam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Coast savings by NCWSC of approx. US$250,00 annually due to less treatment costs, lower energy costs, cleaner water hence more water supplied to the city residence and no shutdowns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A274F-F64D-437D-B692-7422454322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290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Arial for header and  Chronicle/Georgia for body. Header in Arial Bold. Always credit pictures Photo: (Name of Photographer)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CE1D3-2BA1-41F7-84C1-D96A4BC182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Arial for header and  Chronicle/Georgia for body. Header in Arial Bold. Always credit pictures Photo: (Name of Photographer)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CE1D3-2BA1-41F7-84C1-D96A4BC182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71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Arial for header and  Chronicle/Georgia for body. Header in Arial Bold. Always credit pictures Photo: (Name of Photographer)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CE1D3-2BA1-41F7-84C1-D96A4BC182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3FF4-1C2B-495A-873B-5D70BE75F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56B79-17C0-4557-9195-562196DF5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EEE32-532A-4945-89CA-4B205276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0430-2217-45A7-B6FF-685283C96178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DFC9F-FA53-4D93-B67A-678A3EEB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8813F-1BFE-4E7A-A4B8-8FC7F0E7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0DA-7F39-46D4-9EF7-FF0CBCDA22A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00476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0692-9617-4E53-82B2-ED5DEF6E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990CB-0524-4EA6-A340-5DEAF2A81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7DDFA-C0B5-482E-8CE4-88D3C6860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0430-2217-45A7-B6FF-685283C96178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E3D08-07FC-42A1-A2EF-ACA08831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A2A9B-ED12-4053-82B2-65D88A61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0DA-7F39-46D4-9EF7-FF0CBCDA22A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0944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C6939-E146-43FB-9709-E7C597E77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BA68C-96C8-46A1-A5F3-0C836B2D3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34587-94DA-480F-A100-14CC4D5D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0430-2217-45A7-B6FF-685283C96178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03E82-24DF-40F3-8DF5-FBE5ADB8E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B71B6-A244-4A52-BC28-096D48BE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0DA-7F39-46D4-9EF7-FF0CBCDA22A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68700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E5D2-A837-4844-9801-0146D245E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C7812-3EA8-4D55-AFB4-762168568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18F16-8651-46CC-9C34-2268312B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07B6-FA5C-459C-BB91-44750FF6278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1DB57-7216-467F-B3EA-48B65C7C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446CF-C290-4045-9334-03440DB3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EEA8-2114-4BCB-9BC9-B87C210BE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301B-A257-40E7-92F1-DB03C2A5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3CEE6-6FE6-43F9-A01F-C8D0BC10A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2E357-329F-4A99-BDD2-D8F920FF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07B6-FA5C-459C-BB91-44750FF6278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01544-CB17-44E0-ACC0-72276855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4D665-7ACD-4609-968E-EC54DA04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EEA8-2114-4BCB-9BC9-B87C210BE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3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D223-2161-4F4C-B7EC-3FDAFE83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EF851-DE48-4545-957C-8398CD548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49F49-56CC-4073-B8E8-FCA6E553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07B6-FA5C-459C-BB91-44750FF6278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91630-8123-4DA0-9E99-CCBA86EB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4B2F9-6E16-4DCB-95B1-130C1737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EEA8-2114-4BCB-9BC9-B87C210BE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0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1E48-0422-4455-8F08-8FFFF50A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01FF-4A12-4FD3-A0E5-4DCB00323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E2A51-4C7D-4B08-BF59-C98C630D1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8271D-DAAB-4C77-AC5D-5268877E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07B6-FA5C-459C-BB91-44750FF6278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B943F-0C61-46E4-AA88-1B770410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83DC0-94F0-45D5-AB0B-DFF47533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EEA8-2114-4BCB-9BC9-B87C210BE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00FA-7C28-418E-BA7D-5F780650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81970-A7AA-4C9B-8AB0-0713EC3D4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E7BA7-C444-4E04-9EF0-3353A9E39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E0938-F2D1-461A-973B-528BB6CF1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42B81-5A0E-4939-A07E-50FA01B3B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133EF-67F9-4304-AA1C-43F392A5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07B6-FA5C-459C-BB91-44750FF6278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36965-FF66-417B-99F7-5C2B0515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BC54B0-802D-4C48-8E03-9744BBCC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EEA8-2114-4BCB-9BC9-B87C210BE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59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C05B-D7A4-4078-BF96-9D8B012A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16A37-D0D9-46A7-A4D1-2FF7A6B0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07B6-FA5C-459C-BB91-44750FF6278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BA9A2-0394-4836-8A58-5944484B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6F3F7-E72D-443E-8C12-E0B147A83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EEA8-2114-4BCB-9BC9-B87C210BE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99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21E6C-6F2E-47D9-99C2-A935D5EB8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07B6-FA5C-459C-BB91-44750FF6278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1664F9-01B0-4766-BC55-AE0E485F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AD72F-D5FC-435D-8A9B-ABF6F6C9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EEA8-2114-4BCB-9BC9-B87C210BE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74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8E8CB-F1F1-4DC4-9A84-84E5AD58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B2C23-F35A-46F6-931F-46647BA52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EE192-6771-4DB6-B088-BF9319002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E383A-2769-4669-A928-668BB737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07B6-FA5C-459C-BB91-44750FF6278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21608-5817-4093-A74B-18E20E2A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E7DDB-79D1-48BB-B689-68B89005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EEA8-2114-4BCB-9BC9-B87C210BE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1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584B-CB2E-4D70-A642-6553F698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6AD8-B07C-4C34-AE24-391B36EAA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71C92-8D90-4919-B2A8-6A4D891A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0430-2217-45A7-B6FF-685283C96178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54B8-6F17-48FA-AFBE-0C28F7730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1F5B6-740F-48C2-80C9-964D3FF5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0DA-7F39-46D4-9EF7-FF0CBCDA22A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326280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CEEB9-64DF-403B-AB83-DFE1892A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5966BB-CB5A-42A6-B63B-93F87A5AF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EBDFB-6B4E-48EC-91EB-F19F7D982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AA778-8DAA-45C4-9ECB-8FF10ADD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07B6-FA5C-459C-BB91-44750FF6278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00640-D2BF-4AE2-86E6-58FF9DBF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8B0C7-FF8B-44C0-B801-7B9579CC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EEA8-2114-4BCB-9BC9-B87C210BE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69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E31E-FA83-4A8B-A1FF-5FB1A8C58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9CFA4-44FA-4BAC-BF25-F4805F774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0AB48-DC61-4F06-8801-67AB3FB3F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07B6-FA5C-459C-BB91-44750FF6278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1AC31-13BE-4B57-BF1A-61E52CDA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74528-CE85-4D73-83C4-BA5F49DD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EEA8-2114-4BCB-9BC9-B87C210BE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27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38ABA-451D-4F93-B1FF-2F9AD9CF4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FDBCE-B00F-4FCE-B237-6F185DCD2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00B5A-85A1-4AAF-BB35-568FDD02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07B6-FA5C-459C-BB91-44750FF6278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D640-3378-425B-8440-4631ED88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8B5D2-B35D-4464-ACB2-A0EF17C8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EEA8-2114-4BCB-9BC9-B87C210BE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8A13-821B-4085-A129-2EEA2269F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91E4F-1B01-48E9-99DE-B03FBC4D9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601BC-5704-46A3-AD3A-5133C42A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2B33-5DF9-438D-A5E3-CBE7C543D571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3DA0-8762-4BC7-AF83-D1E58ACE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86FB5-2709-4E0D-976C-FF33141E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6636-46ED-4846-BB74-24FEF4A880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07299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8ED0-8197-4361-BDC2-C41FFF66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04827-B184-4968-9DAD-7444090D7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80A60-6CCB-4587-A7EE-C4A6B0B7C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2B33-5DF9-438D-A5E3-CBE7C543D571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42F2E-21CA-4050-90E8-57788C1A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02439-D9A1-4098-B787-AFE9AE4E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6636-46ED-4846-BB74-24FEF4A880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885367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FA5A-C878-4F44-A19D-3F663824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4E5F9-7350-40C2-89BC-EC401C46F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8DA25-02A8-4060-8845-27BF29FB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2B33-5DF9-438D-A5E3-CBE7C543D571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ABA36-C8C9-4998-A87B-6432EEEA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8318B-5484-4DF9-8612-CA034080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6636-46ED-4846-BB74-24FEF4A880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147835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80E63-E8EE-40E1-B413-C6EB4B84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1D10C-23B3-4FAF-987C-B7EF09527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AA313-04F0-499F-ADDE-263CDE931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D4F94-FAF4-4145-BD77-97CE5FAA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2B33-5DF9-438D-A5E3-CBE7C543D571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F46B4-3D2F-4514-8B48-0F3328BB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A907F-0A8A-4EA2-AA0A-ABFD4EAC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6636-46ED-4846-BB74-24FEF4A880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323111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F733-5F47-4199-ADB9-23555E6E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B72CE-CF25-4F99-9C70-58760F340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4698B-C0B4-488B-9684-AB5E55BD4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4DBF10-BAFC-4897-A592-41923D2A5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08D5C-EF09-4C76-A929-E5B505257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22C3B-BC48-4917-B0C7-A0DFA296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2B33-5DF9-438D-A5E3-CBE7C543D571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3E89C5-7ADE-4D2A-864F-3E10F6F3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46E02D-7280-48F2-8025-6BE1A1E6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6636-46ED-4846-BB74-24FEF4A880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508002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DBF9-25A1-4E8F-8502-671E2896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39917-C660-46D6-ACD6-FE617ADA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2B33-5DF9-438D-A5E3-CBE7C543D571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D953C-FF9C-4159-9BEB-D19B3733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1BF13-D9B3-4387-A676-54E6BC3F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6636-46ED-4846-BB74-24FEF4A880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190648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2C4987-1676-497E-A9BB-705B2148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2B33-5DF9-438D-A5E3-CBE7C543D571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9EF78-06CB-4526-8853-AFB2C224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BDF2F-2FBA-451D-9A73-DCCE053C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6636-46ED-4846-BB74-24FEF4A880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5225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A567C-7952-4AB3-ACC7-D4435B15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93E02-2E16-4DDF-BCE7-42AC204FD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AB5F4-3BAF-4083-8BB7-2896E8BE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0430-2217-45A7-B6FF-685283C96178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719D5-BF7C-4665-A2EC-A8EF033D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E7865-F3FA-4CA5-81D8-99173C53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0DA-7F39-46D4-9EF7-FF0CBCDA22A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68454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ED07-D98B-432E-9536-853B87F9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849E4-35CB-4B1C-9443-E7DB1FDD8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8B95B-8C6E-4729-B52D-7D85C6670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9ACA8-51BF-4EBC-9AB5-6D63754B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2B33-5DF9-438D-A5E3-CBE7C543D571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9E953-3DCE-487D-B2A9-5BA83848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C86B9-FA85-4C3B-B395-0DC5181F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6636-46ED-4846-BB74-24FEF4A880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175968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C78-4EAB-4FA6-A347-21EA65D7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6B789-F5DD-4971-944C-A21E03EE0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34F8A-3DE2-4382-B0F4-78EAD81C0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F6627-C46B-44DD-98B5-5E024753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2B33-5DF9-438D-A5E3-CBE7C543D571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19B4E-5D1E-4E33-8CAC-171AE1A7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B7EC4-FF14-4A44-8611-966E8271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6636-46ED-4846-BB74-24FEF4A880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827824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DA9C-78B6-4396-8F3A-C7AA4147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3E54-98C3-4CC3-8C74-76C7FC668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6A548-B445-45FD-BB43-D9494741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2B33-5DF9-438D-A5E3-CBE7C543D571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7DB6E-C9AA-48E5-AB7E-447961B6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1F5B8-C9C4-45B6-871C-1345B8FB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6636-46ED-4846-BB74-24FEF4A880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045963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804FE-0913-4362-94FB-9B1C3CA3A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38581-3FA6-486E-92A5-08A480C14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9FE17-7001-4DF9-BA0F-65C427EA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2B33-5DF9-438D-A5E3-CBE7C543D571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171F-6569-4036-BE54-0C0CD90E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0498A-114E-4053-8980-9AE6A05B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6636-46ED-4846-BB74-24FEF4A880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086145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819" y="587832"/>
            <a:ext cx="5262464" cy="1446243"/>
          </a:xfrm>
        </p:spPr>
        <p:txBody>
          <a:bodyPr>
            <a:noAutofit/>
          </a:bodyPr>
          <a:lstStyle>
            <a:lvl1pPr>
              <a:defRPr sz="4000" spc="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307493" y="185721"/>
            <a:ext cx="5534915" cy="6325419"/>
          </a:xfrm>
        </p:spPr>
        <p:txBody>
          <a:bodyPr/>
          <a:lstStyle>
            <a:lvl1pPr>
              <a:defRPr>
                <a:solidFill>
                  <a:srgbClr val="A2ABB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lang="hu-HU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5819" y="2447388"/>
            <a:ext cx="5262464" cy="406814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867">
                <a:solidFill>
                  <a:srgbClr val="7A612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841AF5F-C693-7F48-A791-DA6BA81502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61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0"/>
          <p:cNvSpPr txBox="1">
            <a:spLocks noGrp="1"/>
          </p:cNvSpPr>
          <p:nvPr>
            <p:ph type="title"/>
          </p:nvPr>
        </p:nvSpPr>
        <p:spPr>
          <a:xfrm>
            <a:off x="609521" y="273050"/>
            <a:ext cx="109697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4050" rIns="90000" bIns="45000" anchor="ctr" anchorCtr="0">
            <a:norm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575" rIns="0" bIns="0" anchor="t" anchorCtr="0">
            <a:normAutofit/>
          </a:bodyPr>
          <a:lstStyle>
            <a:lvl1pPr marL="457154" lvl="0" indent="-22857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9" lvl="1" indent="-228577" algn="l">
              <a:lnSpc>
                <a:spcPct val="93000"/>
              </a:lnSpc>
              <a:spcBef>
                <a:spcPts val="1288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3" lvl="2" indent="-228577" algn="l">
              <a:lnSpc>
                <a:spcPct val="93000"/>
              </a:lnSpc>
              <a:spcBef>
                <a:spcPts val="1025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7" lvl="3" indent="-228577" algn="l">
              <a:lnSpc>
                <a:spcPct val="93000"/>
              </a:lnSpc>
              <a:spcBef>
                <a:spcPts val="775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71" lvl="4" indent="-228577" algn="l">
              <a:lnSpc>
                <a:spcPct val="93000"/>
              </a:lnSpc>
              <a:spcBef>
                <a:spcPts val="513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7" name="Google Shape;47;p50"/>
          <p:cNvCxnSpPr/>
          <p:nvPr/>
        </p:nvCxnSpPr>
        <p:spPr>
          <a:xfrm>
            <a:off x="838200" y="1457947"/>
            <a:ext cx="10515600" cy="0"/>
          </a:xfrm>
          <a:prstGeom prst="straightConnector1">
            <a:avLst/>
          </a:prstGeom>
          <a:noFill/>
          <a:ln w="76200" cap="flat" cmpd="sng">
            <a:solidFill>
              <a:srgbClr val="AAAC8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78867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B979-C680-4821-927A-051E4B80A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505" y="457200"/>
            <a:ext cx="10969784" cy="10985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072" rIns="90000" bIns="45000"/>
          <a:lstStyle>
            <a:lvl1pPr>
              <a:defRPr lang="en-US" sz="2800" b="1">
                <a:solidFill>
                  <a:srgbClr val="005F8E"/>
                </a:solidFill>
                <a:latin typeface="Helvetica Neue Light" charset="0"/>
                <a:ea typeface="+mn-ea"/>
                <a:cs typeface="Arial Unicode MS" panose="020B0604020202020204" charset="0"/>
              </a:defRPr>
            </a:lvl1pPr>
          </a:lstStyle>
          <a:p>
            <a:pPr lvl="0" algn="r" eaLnBrk="1">
              <a:lnSpc>
                <a:spcPct val="97000"/>
              </a:lnSpc>
              <a:tabLst>
                <a:tab pos="723828" algn="l"/>
                <a:tab pos="1447655" algn="l"/>
                <a:tab pos="2171483" algn="l"/>
                <a:tab pos="2895310" algn="l"/>
              </a:tabLst>
            </a:pPr>
            <a:r>
              <a:rPr lang="en-US" dirty="0"/>
              <a:t>CLICK TO EDIT MASTER TITLE STYLE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C5D9BC16-21C0-44D0-B4E0-5AAABF9029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505" y="1919690"/>
            <a:ext cx="10892800" cy="1889516"/>
          </a:xfrm>
        </p:spPr>
        <p:txBody>
          <a:bodyPr vert="horz" lIns="91440" tIns="45720" rIns="91440" bIns="45720" rtlCol="0">
            <a:noAutofit/>
          </a:bodyPr>
          <a:lstStyle>
            <a:lvl1pPr>
              <a:defRPr kumimoji="0" lang="en-US" sz="24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elvetica Neue Light"/>
                <a:ea typeface="Avenir Next" charset="0"/>
                <a:cs typeface="Avenir Next" charset="0"/>
              </a:defRPr>
            </a:lvl1pPr>
            <a:lvl2pPr marL="800020" indent="-342866">
              <a:buFont typeface="Courier New" panose="02070309020205020404" pitchFamily="49" charset="0"/>
              <a:buChar char="o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</a:defRPr>
            </a:lvl2pPr>
          </a:lstStyle>
          <a:p>
            <a:pPr marR="0" lvl="0" defTabSz="914309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Main body text</a:t>
            </a:r>
          </a:p>
          <a:p>
            <a:pPr marL="800020" marR="0" lvl="1" indent="-342866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Bullet 2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563011-63A9-452E-AFCD-6E146446E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46" y="-11113"/>
            <a:ext cx="12192000" cy="3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601838C-B3AA-4C04-B599-F02E48411C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92876"/>
            <a:ext cx="1219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847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964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2 Photo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498600"/>
            <a:ext cx="12192000" cy="426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3" name="Picture 5" descr="TNCLogoPrimary_OurWorld_lockup_horiz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5200" y="6070972"/>
            <a:ext cx="1617133" cy="29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14400" y="503767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3467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6062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AB44-9054-4E43-AF15-980D5C42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5515-D6C5-47BA-8DA5-75B2C99FF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55C44-AB5E-4265-8ADB-6DE823293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1094F-2C56-4E1E-9F96-94A60F64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0430-2217-45A7-B6FF-685283C96178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06D27-86CA-48B5-9510-33ADD009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70CD0-FF23-4B38-A25A-B63673C6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0DA-7F39-46D4-9EF7-FF0CBCDA22A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6972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3EAB-7C4B-44E1-8CAD-DD190DA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B3136-CA70-4633-A49A-4FA75B5E4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39057-6E7F-45B0-823E-3054CB1FA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8040E-5103-4A02-9D01-2F987598B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4E8044-BDF7-403B-9941-6DBA3EF41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234AEA-6105-4B5C-B9E2-1B8EFC30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0430-2217-45A7-B6FF-685283C96178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225DF4-BFB8-4A35-AD99-709A7BF4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157278-4178-45F5-816D-60B34C5D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0DA-7F39-46D4-9EF7-FF0CBCDA22A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0581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E374-F785-4763-A1BA-95B8CE23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06E3D-2A49-4D27-BB00-C5ED4617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0430-2217-45A7-B6FF-685283C96178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659A4-0AAB-4C31-9AF2-87BE2B36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1765B-E6E5-46AE-9B9C-2235019B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0DA-7F39-46D4-9EF7-FF0CBCDA22A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42825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5EAF1-F1E3-410B-A9E5-24A8F0F4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0430-2217-45A7-B6FF-685283C96178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2E5B7D-1578-4D3D-B665-BE1FC88D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210C-EFE8-4733-B3AD-50451885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0DA-7F39-46D4-9EF7-FF0CBCDA22A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97391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2DB1F-4320-450C-BE52-CEC520E7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4D881-A8BF-425B-AF6B-8C470F911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3D0DD-4E4F-4C60-8AD2-3C11201F3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DA210-3D06-48D2-A0EA-75E12162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0430-2217-45A7-B6FF-685283C96178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25446-413E-4C04-A69C-BA2DAB55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D43D0-FA1A-47F0-A2AE-22EB66E2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0DA-7F39-46D4-9EF7-FF0CBCDA22A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15110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B22C-9427-4B0F-B918-EFAD58B3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D155B-CE7D-409F-805F-69137C10A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0154A-4B0D-4F9F-8F6A-27E99357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41291-37DE-4A4A-91F8-CE188DDE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0430-2217-45A7-B6FF-685283C96178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3BA33-6B85-42C9-AAD8-458208EB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FBD53-A089-4489-A29D-329FD817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0DA-7F39-46D4-9EF7-FF0CBCDA22A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65147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D58953-F444-43BD-8D1D-B24F94C6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CBCEF-06D7-4352-8F51-8CA6C8232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9F1D1-4B8A-4443-B166-C6D238C29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C0430-2217-45A7-B6FF-685283C96178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BD3BC-6682-45DF-89EE-68E663081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1881A-359A-456D-B4EE-4E52F9EF6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90DA-7F39-46D4-9EF7-FF0CBCDA22A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64319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82622-31F9-4ECF-8A7B-43A1351C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64F22-7E13-4D5B-A88D-D821EA849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71344-BEF5-4A83-8251-7DFAD5E3B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07B6-FA5C-459C-BB91-44750FF6278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AB884-8145-4AF5-87B9-CD3D75DA4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AA9A4-E266-4530-8BFE-653B82424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7EEA8-2114-4BCB-9BC9-B87C210BE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7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25A08A-1BE1-403B-A05D-DC3FEA95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FA02D-6A7A-40AB-8CB6-A5F774595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3585-482C-432C-91A3-A18685975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2B33-5DF9-438D-A5E3-CBE7C543D571}" type="datetimeFigureOut">
              <a:rPr lang="en-KE" smtClean="0"/>
              <a:t>03/26/2021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6D328-AC62-4009-907C-4E7CABC2D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6E30D-4523-4CAE-8294-A7C53EB0A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6636-46ED-4846-BB74-24FEF4A880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0344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5390202" y="4231957"/>
            <a:ext cx="6801798" cy="1631216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8530" y="4231957"/>
            <a:ext cx="63505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Anthony Kariuki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Manger, Upper Tana Nairobi Water Fund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hitney Offic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88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7CB89D-0580-4C20-96E5-9A7FB87752D1}"/>
              </a:ext>
            </a:extLst>
          </p:cNvPr>
          <p:cNvSpPr/>
          <p:nvPr/>
        </p:nvSpPr>
        <p:spPr>
          <a:xfrm>
            <a:off x="0" y="-31180"/>
            <a:ext cx="12191998" cy="838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2FF69-3D58-4A90-B9EA-0367EC941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0173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59618BC-3F35-45CA-82CF-DF818E853A0B}"/>
              </a:ext>
            </a:extLst>
          </p:cNvPr>
          <p:cNvSpPr/>
          <p:nvPr/>
        </p:nvSpPr>
        <p:spPr>
          <a:xfrm>
            <a:off x="423334" y="1561341"/>
            <a:ext cx="2588730" cy="1538883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sz="2000" dirty="0">
                <a:latin typeface="Arial"/>
                <a:cs typeface="Arial"/>
              </a:rPr>
              <a:t>More than 28,000 farmers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are applying </a:t>
            </a:r>
            <a:r>
              <a:rPr lang="en-US" sz="2000" b="1" dirty="0">
                <a:latin typeface="Arial"/>
                <a:cs typeface="Arial"/>
              </a:rPr>
              <a:t>soil conservation and water-saving methods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6C5B625A-4269-4FAB-B932-7B41F8D0378E}"/>
              </a:ext>
            </a:extLst>
          </p:cNvPr>
          <p:cNvSpPr/>
          <p:nvPr/>
        </p:nvSpPr>
        <p:spPr>
          <a:xfrm>
            <a:off x="3428999" y="1561341"/>
            <a:ext cx="2539997" cy="1661993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sz="2000" dirty="0">
                <a:latin typeface="Arial"/>
                <a:cs typeface="Arial"/>
              </a:rPr>
              <a:t>Over </a:t>
            </a:r>
            <a:r>
              <a:rPr lang="en-US" sz="2000" b="1" dirty="0">
                <a:latin typeface="Arial"/>
                <a:cs typeface="Arial"/>
              </a:rPr>
              <a:t>US$3 million per year in increased agricultural yields </a:t>
            </a:r>
            <a:r>
              <a:rPr lang="en-US" sz="2000" dirty="0">
                <a:latin typeface="Arial"/>
                <a:cs typeface="Arial"/>
              </a:rPr>
              <a:t>for smallholders and </a:t>
            </a:r>
            <a:r>
              <a:rPr lang="en-US" dirty="0">
                <a:latin typeface="Arial"/>
                <a:cs typeface="Arial"/>
              </a:rPr>
              <a:t>ag producers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EF82F8E8-3313-44C6-A01D-343284EC242B}"/>
              </a:ext>
            </a:extLst>
          </p:cNvPr>
          <p:cNvSpPr/>
          <p:nvPr/>
        </p:nvSpPr>
        <p:spPr>
          <a:xfrm>
            <a:off x="6392332" y="1576105"/>
            <a:ext cx="2908005" cy="1661993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sz="2000" dirty="0">
                <a:latin typeface="Arial"/>
                <a:cs typeface="Arial"/>
              </a:rPr>
              <a:t>8,500 coffee farmers are  certified for </a:t>
            </a:r>
            <a:r>
              <a:rPr lang="en-US" sz="2000" b="1" dirty="0">
                <a:latin typeface="Arial"/>
                <a:cs typeface="Arial"/>
              </a:rPr>
              <a:t>Rainforest Alliance. 40% yield rise with </a:t>
            </a:r>
            <a:r>
              <a:rPr lang="en-US" b="1" dirty="0">
                <a:latin typeface="Arial"/>
                <a:cs typeface="Arial"/>
              </a:rPr>
              <a:t>good ag practices</a:t>
            </a:r>
          </a:p>
        </p:txBody>
      </p:sp>
      <p:cxnSp>
        <p:nvCxnSpPr>
          <p:cNvPr id="17" name="3 Conector recto">
            <a:extLst>
              <a:ext uri="{FF2B5EF4-FFF2-40B4-BE49-F238E27FC236}">
                <a16:creationId xmlns:a16="http://schemas.microsoft.com/office/drawing/2014/main" id="{5775C0C5-9298-430D-BBB6-4B134313CB2C}"/>
              </a:ext>
            </a:extLst>
          </p:cNvPr>
          <p:cNvCxnSpPr/>
          <p:nvPr/>
        </p:nvCxnSpPr>
        <p:spPr>
          <a:xfrm flipV="1">
            <a:off x="3185537" y="1576105"/>
            <a:ext cx="0" cy="2352853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3 Conector recto">
            <a:extLst>
              <a:ext uri="{FF2B5EF4-FFF2-40B4-BE49-F238E27FC236}">
                <a16:creationId xmlns:a16="http://schemas.microsoft.com/office/drawing/2014/main" id="{D960D446-2CFC-48D7-9D86-868E74E77409}"/>
              </a:ext>
            </a:extLst>
          </p:cNvPr>
          <p:cNvCxnSpPr/>
          <p:nvPr/>
        </p:nvCxnSpPr>
        <p:spPr>
          <a:xfrm flipV="1">
            <a:off x="6219426" y="1576105"/>
            <a:ext cx="0" cy="2352853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3 Conector recto">
            <a:extLst>
              <a:ext uri="{FF2B5EF4-FFF2-40B4-BE49-F238E27FC236}">
                <a16:creationId xmlns:a16="http://schemas.microsoft.com/office/drawing/2014/main" id="{7187EA09-294D-4E22-ACD5-960C78223164}"/>
              </a:ext>
            </a:extLst>
          </p:cNvPr>
          <p:cNvCxnSpPr/>
          <p:nvPr/>
        </p:nvCxnSpPr>
        <p:spPr>
          <a:xfrm flipV="1">
            <a:off x="9606093" y="1576105"/>
            <a:ext cx="0" cy="2322886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NWF_180220_0696.jpg">
            <a:extLst>
              <a:ext uri="{FF2B5EF4-FFF2-40B4-BE49-F238E27FC236}">
                <a16:creationId xmlns:a16="http://schemas.microsoft.com/office/drawing/2014/main" id="{2B3F8E83-7F63-424E-8179-553375329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73419" y="3597670"/>
            <a:ext cx="2908010" cy="26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E75B14FA-065B-4F9C-81FF-DA7992FEB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938493" y="3623658"/>
            <a:ext cx="3061291" cy="262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A boy standing next to a tree&#10;&#10;Description generated with high confidence">
            <a:extLst>
              <a:ext uri="{FF2B5EF4-FFF2-40B4-BE49-F238E27FC236}">
                <a16:creationId xmlns:a16="http://schemas.microsoft.com/office/drawing/2014/main" id="{EA261B41-EE1F-4BB3-94EE-734F609B95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9"/>
          <a:stretch/>
        </p:blipFill>
        <p:spPr>
          <a:xfrm>
            <a:off x="3034245" y="3570641"/>
            <a:ext cx="2682110" cy="2664665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7102CB5B-DC4E-4ABA-9CA6-45FAA32E6906}"/>
              </a:ext>
            </a:extLst>
          </p:cNvPr>
          <p:cNvSpPr/>
          <p:nvPr/>
        </p:nvSpPr>
        <p:spPr>
          <a:xfrm>
            <a:off x="9779000" y="1561341"/>
            <a:ext cx="2347972" cy="1538883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sz="2000" dirty="0">
                <a:latin typeface="Arial"/>
                <a:cs typeface="Arial"/>
              </a:rPr>
              <a:t>More than 35,000 farmers are enrolled in a </a:t>
            </a:r>
            <a:r>
              <a:rPr lang="en-US" sz="2000" b="1" dirty="0">
                <a:latin typeface="Arial"/>
                <a:cs typeface="Arial"/>
              </a:rPr>
              <a:t>mobile data monitoring &amp; extension platform.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8057D7-7F07-4F5E-BE2C-8299368E4D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3597670"/>
            <a:ext cx="2690142" cy="26476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D2D69C4-9BC4-45E2-AE28-CF7309E1B803}"/>
              </a:ext>
            </a:extLst>
          </p:cNvPr>
          <p:cNvSpPr txBox="1"/>
          <p:nvPr/>
        </p:nvSpPr>
        <p:spPr>
          <a:xfrm>
            <a:off x="1784635" y="6029822"/>
            <a:ext cx="1193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Roshni Lodhia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E40CD7-AA42-4670-9B61-36C22E966876}"/>
              </a:ext>
            </a:extLst>
          </p:cNvPr>
          <p:cNvSpPr txBox="1"/>
          <p:nvPr/>
        </p:nvSpPr>
        <p:spPr>
          <a:xfrm>
            <a:off x="4667716" y="5994421"/>
            <a:ext cx="1193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Roshni Lodhia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73A376-9574-4C69-A930-76F1F19AA76F}"/>
              </a:ext>
            </a:extLst>
          </p:cNvPr>
          <p:cNvSpPr txBox="1"/>
          <p:nvPr/>
        </p:nvSpPr>
        <p:spPr>
          <a:xfrm>
            <a:off x="7708694" y="5989085"/>
            <a:ext cx="1193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Roshni Lodhia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7B258-C5D0-4416-811A-66DC5CCC219C}"/>
              </a:ext>
            </a:extLst>
          </p:cNvPr>
          <p:cNvSpPr txBox="1"/>
          <p:nvPr/>
        </p:nvSpPr>
        <p:spPr>
          <a:xfrm>
            <a:off x="11142467" y="5989084"/>
            <a:ext cx="893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TNC Staff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EDC0B85-8D71-455E-9916-5253371504B9}"/>
              </a:ext>
            </a:extLst>
          </p:cNvPr>
          <p:cNvSpPr txBox="1">
            <a:spLocks/>
          </p:cNvSpPr>
          <p:nvPr/>
        </p:nvSpPr>
        <p:spPr>
          <a:xfrm>
            <a:off x="2782169" y="142923"/>
            <a:ext cx="6627659" cy="568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Benefits and Impact to Farmers </a:t>
            </a: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BC82B178-8E9B-4FCF-810A-95891080854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049" y="193179"/>
            <a:ext cx="1751859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0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7CB89D-0580-4C20-96E5-9A7FB87752D1}"/>
              </a:ext>
            </a:extLst>
          </p:cNvPr>
          <p:cNvSpPr/>
          <p:nvPr/>
        </p:nvSpPr>
        <p:spPr>
          <a:xfrm>
            <a:off x="0" y="-10632"/>
            <a:ext cx="12191998" cy="838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2FF69-3D58-4A90-B9EA-0367EC941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0173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20C8FBD-ED69-4333-883A-7CEB29D9F1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049" y="193179"/>
            <a:ext cx="1751859" cy="430635"/>
          </a:xfrm>
          <a:prstGeom prst="rect">
            <a:avLst/>
          </a:prstGeom>
        </p:spPr>
      </p:pic>
      <p:cxnSp>
        <p:nvCxnSpPr>
          <p:cNvPr id="28" name="3 Conector recto">
            <a:extLst>
              <a:ext uri="{FF2B5EF4-FFF2-40B4-BE49-F238E27FC236}">
                <a16:creationId xmlns:a16="http://schemas.microsoft.com/office/drawing/2014/main" id="{3A92B532-3251-4AD2-9AF6-9DB0E3559881}"/>
              </a:ext>
            </a:extLst>
          </p:cNvPr>
          <p:cNvCxnSpPr/>
          <p:nvPr/>
        </p:nvCxnSpPr>
        <p:spPr>
          <a:xfrm flipV="1">
            <a:off x="225026" y="1576105"/>
            <a:ext cx="0" cy="2352853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">
            <a:extLst>
              <a:ext uri="{FF2B5EF4-FFF2-40B4-BE49-F238E27FC236}">
                <a16:creationId xmlns:a16="http://schemas.microsoft.com/office/drawing/2014/main" id="{68A54987-306E-41BE-8F96-3E70877531D8}"/>
              </a:ext>
            </a:extLst>
          </p:cNvPr>
          <p:cNvSpPr/>
          <p:nvPr/>
        </p:nvSpPr>
        <p:spPr>
          <a:xfrm>
            <a:off x="423334" y="1599813"/>
            <a:ext cx="2158999" cy="184665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b="1" dirty="0">
                <a:latin typeface="Georgia" panose="02040502050405020303" pitchFamily="18" charset="0"/>
                <a:cs typeface="Arial"/>
              </a:rPr>
              <a:t>27 million more liters </a:t>
            </a:r>
            <a:r>
              <a:rPr lang="en-US" dirty="0">
                <a:latin typeface="Georgia" panose="02040502050405020303" pitchFamily="18" charset="0"/>
                <a:cs typeface="Arial"/>
              </a:rPr>
              <a:t>of water flowing into Nairobi each day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595D02E5-3E17-4220-AF2B-6CB9844F6178}"/>
              </a:ext>
            </a:extLst>
          </p:cNvPr>
          <p:cNvSpPr/>
          <p:nvPr/>
        </p:nvSpPr>
        <p:spPr>
          <a:xfrm>
            <a:off x="3429000" y="1561341"/>
            <a:ext cx="2130778" cy="184665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dirty="0">
                <a:latin typeface="Georgia" panose="02040502050405020303" pitchFamily="18" charset="0"/>
                <a:cs typeface="Arial"/>
              </a:rPr>
              <a:t>Over </a:t>
            </a:r>
            <a:r>
              <a:rPr lang="en-US" b="1" dirty="0">
                <a:latin typeface="Georgia" panose="02040502050405020303" pitchFamily="18" charset="0"/>
                <a:cs typeface="Arial"/>
              </a:rPr>
              <a:t>50% reduction in sediment </a:t>
            </a:r>
            <a:r>
              <a:rPr lang="en-US" dirty="0">
                <a:latin typeface="Georgia" panose="02040502050405020303" pitchFamily="18" charset="0"/>
                <a:cs typeface="Arial"/>
              </a:rPr>
              <a:t>concentration in rivers 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506F2D64-0C1D-4246-A0DF-F4F438291DD0}"/>
              </a:ext>
            </a:extLst>
          </p:cNvPr>
          <p:cNvSpPr/>
          <p:nvPr/>
        </p:nvSpPr>
        <p:spPr>
          <a:xfrm>
            <a:off x="9778999" y="1561341"/>
            <a:ext cx="2130769" cy="184665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dirty="0">
                <a:latin typeface="Georgia" panose="02040502050405020303" pitchFamily="18" charset="0"/>
                <a:cs typeface="Arial"/>
              </a:rPr>
              <a:t>196,000 acres of land put under </a:t>
            </a:r>
            <a:r>
              <a:rPr lang="en-US" b="1" dirty="0">
                <a:latin typeface="Georgia" panose="02040502050405020303" pitchFamily="18" charset="0"/>
                <a:cs typeface="Arial"/>
              </a:rPr>
              <a:t>sustainable management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FD09BE93-CDA7-4F4D-BEDF-EC0172DA4780}"/>
              </a:ext>
            </a:extLst>
          </p:cNvPr>
          <p:cNvSpPr/>
          <p:nvPr/>
        </p:nvSpPr>
        <p:spPr>
          <a:xfrm>
            <a:off x="6392332" y="1576105"/>
            <a:ext cx="2724299" cy="184665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b="1" dirty="0">
                <a:latin typeface="Georgia" panose="02040502050405020303" pitchFamily="18" charset="0"/>
                <a:cs typeface="Arial"/>
              </a:rPr>
              <a:t>Over 2.8 million new trees </a:t>
            </a:r>
            <a:r>
              <a:rPr lang="en-US" dirty="0">
                <a:latin typeface="Georgia" panose="02040502050405020303" pitchFamily="18" charset="0"/>
                <a:cs typeface="Arial"/>
              </a:rPr>
              <a:t>growing in the watershed. Over 500 ha of forest rehabilitated</a:t>
            </a:r>
          </a:p>
        </p:txBody>
      </p:sp>
      <p:cxnSp>
        <p:nvCxnSpPr>
          <p:cNvPr id="33" name="3 Conector recto">
            <a:extLst>
              <a:ext uri="{FF2B5EF4-FFF2-40B4-BE49-F238E27FC236}">
                <a16:creationId xmlns:a16="http://schemas.microsoft.com/office/drawing/2014/main" id="{E8A7C42C-8D0C-4817-B891-31FAE8926E0D}"/>
              </a:ext>
            </a:extLst>
          </p:cNvPr>
          <p:cNvCxnSpPr/>
          <p:nvPr/>
        </p:nvCxnSpPr>
        <p:spPr>
          <a:xfrm flipV="1">
            <a:off x="3185537" y="1576105"/>
            <a:ext cx="0" cy="2352853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 Conector recto">
            <a:extLst>
              <a:ext uri="{FF2B5EF4-FFF2-40B4-BE49-F238E27FC236}">
                <a16:creationId xmlns:a16="http://schemas.microsoft.com/office/drawing/2014/main" id="{C6EFC67B-7D34-4848-A257-95646B11FCBB}"/>
              </a:ext>
            </a:extLst>
          </p:cNvPr>
          <p:cNvCxnSpPr/>
          <p:nvPr/>
        </p:nvCxnSpPr>
        <p:spPr>
          <a:xfrm flipV="1">
            <a:off x="6219426" y="1576105"/>
            <a:ext cx="0" cy="2352853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 Conector recto">
            <a:extLst>
              <a:ext uri="{FF2B5EF4-FFF2-40B4-BE49-F238E27FC236}">
                <a16:creationId xmlns:a16="http://schemas.microsoft.com/office/drawing/2014/main" id="{74D846DB-85C2-4534-80AE-5F22178D7504}"/>
              </a:ext>
            </a:extLst>
          </p:cNvPr>
          <p:cNvCxnSpPr/>
          <p:nvPr/>
        </p:nvCxnSpPr>
        <p:spPr>
          <a:xfrm flipV="1">
            <a:off x="9606093" y="1576105"/>
            <a:ext cx="0" cy="2322886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tnc_17118148_preview.jpg">
            <a:extLst>
              <a:ext uri="{FF2B5EF4-FFF2-40B4-BE49-F238E27FC236}">
                <a16:creationId xmlns:a16="http://schemas.microsoft.com/office/drawing/2014/main" id="{C4F46D5C-997E-49C2-9BC2-D14846E9FE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686" y="3523471"/>
            <a:ext cx="4439792" cy="2741270"/>
          </a:xfrm>
          <a:prstGeom prst="rect">
            <a:avLst/>
          </a:prstGeom>
        </p:spPr>
      </p:pic>
      <p:pic>
        <p:nvPicPr>
          <p:cNvPr id="37" name="Picture 36" descr="tnc_24516150_preview.jpg">
            <a:extLst>
              <a:ext uri="{FF2B5EF4-FFF2-40B4-BE49-F238E27FC236}">
                <a16:creationId xmlns:a16="http://schemas.microsoft.com/office/drawing/2014/main" id="{48C2868A-C610-45CA-8BBB-949E89705C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2858" y="3523471"/>
            <a:ext cx="2970000" cy="2714124"/>
          </a:xfrm>
          <a:prstGeom prst="rect">
            <a:avLst/>
          </a:prstGeom>
        </p:spPr>
      </p:pic>
      <p:pic>
        <p:nvPicPr>
          <p:cNvPr id="38" name="Picture 37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B2AF10CE-BED1-4D93-AD50-6A06E7BA4C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846" y="3525010"/>
            <a:ext cx="4107286" cy="273819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B9A9975-BE51-46FD-A4B9-B198CA7119A0}"/>
              </a:ext>
            </a:extLst>
          </p:cNvPr>
          <p:cNvSpPr txBox="1"/>
          <p:nvPr/>
        </p:nvSpPr>
        <p:spPr>
          <a:xfrm>
            <a:off x="7708694" y="5989085"/>
            <a:ext cx="1193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Bobby Neptune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D5537E-454D-4A11-9A73-592428D04EC0}"/>
              </a:ext>
            </a:extLst>
          </p:cNvPr>
          <p:cNvSpPr txBox="1"/>
          <p:nvPr/>
        </p:nvSpPr>
        <p:spPr>
          <a:xfrm>
            <a:off x="10919785" y="5980734"/>
            <a:ext cx="1193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Roshni Lodhia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0C4441-5D0E-43C0-9BD0-42EEC038550F}"/>
              </a:ext>
            </a:extLst>
          </p:cNvPr>
          <p:cNvSpPr txBox="1"/>
          <p:nvPr/>
        </p:nvSpPr>
        <p:spPr>
          <a:xfrm>
            <a:off x="3581952" y="5996391"/>
            <a:ext cx="1193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Michael North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174F155-50C4-45B5-AB7D-2FD6C7BA2493}"/>
              </a:ext>
            </a:extLst>
          </p:cNvPr>
          <p:cNvSpPr txBox="1">
            <a:spLocks/>
          </p:cNvSpPr>
          <p:nvPr/>
        </p:nvSpPr>
        <p:spPr>
          <a:xfrm>
            <a:off x="2189189" y="150880"/>
            <a:ext cx="7813619" cy="568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Benefits and Impact on Land &amp; Water</a:t>
            </a:r>
          </a:p>
        </p:txBody>
      </p:sp>
    </p:spTree>
    <p:extLst>
      <p:ext uri="{BB962C8B-B14F-4D97-AF65-F5344CB8AC3E}">
        <p14:creationId xmlns:p14="http://schemas.microsoft.com/office/powerpoint/2010/main" val="209510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7CB89D-0580-4C20-96E5-9A7FB87752D1}"/>
              </a:ext>
            </a:extLst>
          </p:cNvPr>
          <p:cNvSpPr/>
          <p:nvPr/>
        </p:nvSpPr>
        <p:spPr>
          <a:xfrm>
            <a:off x="0" y="-10632"/>
            <a:ext cx="12191998" cy="838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EF5DBA-45E9-4AD2-A920-CB28743DF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0173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F9837FE-7664-4860-A9FD-87DE2146AF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049" y="193179"/>
            <a:ext cx="1751859" cy="430635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4F6EE0D9-35D2-48D1-ADBC-3B3645209DAF}"/>
              </a:ext>
            </a:extLst>
          </p:cNvPr>
          <p:cNvSpPr/>
          <p:nvPr/>
        </p:nvSpPr>
        <p:spPr>
          <a:xfrm>
            <a:off x="8526000" y="6281067"/>
            <a:ext cx="590634" cy="12311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ea typeface="Whitney Office" charset="0"/>
                <a:cs typeface="Arial" panose="020B0604020202020204" pitchFamily="34" charset="0"/>
              </a:rPr>
              <a:t>AMI VITALE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40C76F37-6132-4FF4-BD48-8FD052D33671}"/>
              </a:ext>
            </a:extLst>
          </p:cNvPr>
          <p:cNvSpPr/>
          <p:nvPr/>
        </p:nvSpPr>
        <p:spPr>
          <a:xfrm>
            <a:off x="2256916" y="6274767"/>
            <a:ext cx="572490" cy="12311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ea typeface="Whitney Office" charset="0"/>
                <a:cs typeface="Arial" panose="020B0604020202020204" pitchFamily="34" charset="0"/>
              </a:rPr>
              <a:t>NICK HALL</a:t>
            </a:r>
          </a:p>
        </p:txBody>
      </p:sp>
      <p:cxnSp>
        <p:nvCxnSpPr>
          <p:cNvPr id="20" name="3 Conector recto">
            <a:extLst>
              <a:ext uri="{FF2B5EF4-FFF2-40B4-BE49-F238E27FC236}">
                <a16:creationId xmlns:a16="http://schemas.microsoft.com/office/drawing/2014/main" id="{49238F73-81DA-476B-88E2-76FD0CDD889C}"/>
              </a:ext>
            </a:extLst>
          </p:cNvPr>
          <p:cNvCxnSpPr/>
          <p:nvPr/>
        </p:nvCxnSpPr>
        <p:spPr>
          <a:xfrm flipV="1">
            <a:off x="2511778" y="3021937"/>
            <a:ext cx="1" cy="350619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>
            <a:extLst>
              <a:ext uri="{FF2B5EF4-FFF2-40B4-BE49-F238E27FC236}">
                <a16:creationId xmlns:a16="http://schemas.microsoft.com/office/drawing/2014/main" id="{6018BD15-68A8-47EC-91EE-421F69C27861}"/>
              </a:ext>
            </a:extLst>
          </p:cNvPr>
          <p:cNvSpPr/>
          <p:nvPr/>
        </p:nvSpPr>
        <p:spPr>
          <a:xfrm>
            <a:off x="418629" y="2058810"/>
            <a:ext cx="4565364" cy="923330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sz="2000" dirty="0">
                <a:latin typeface="Georgia" panose="02040502050405020303" pitchFamily="18" charset="0"/>
                <a:cs typeface="Arial"/>
              </a:rPr>
              <a:t>More clean water flowing to hydropower dams is helping prolong life of dams and generating equipment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42F3E8F1-4839-4281-A995-30F9F0A1A7C5}"/>
              </a:ext>
            </a:extLst>
          </p:cNvPr>
          <p:cNvSpPr/>
          <p:nvPr/>
        </p:nvSpPr>
        <p:spPr>
          <a:xfrm>
            <a:off x="330141" y="4730191"/>
            <a:ext cx="4565351" cy="923330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sz="2000" dirty="0">
                <a:latin typeface="Georgia" panose="02040502050405020303" pitchFamily="18" charset="0"/>
                <a:cs typeface="Arial"/>
              </a:rPr>
              <a:t>Cleaner water from rivers reduced costs of treating water for cities and business. Reduces supply interruptions</a:t>
            </a:r>
          </a:p>
        </p:txBody>
      </p:sp>
      <p:cxnSp>
        <p:nvCxnSpPr>
          <p:cNvPr id="23" name="3 Conector recto">
            <a:extLst>
              <a:ext uri="{FF2B5EF4-FFF2-40B4-BE49-F238E27FC236}">
                <a16:creationId xmlns:a16="http://schemas.microsoft.com/office/drawing/2014/main" id="{E58991DE-C72A-44A6-82FB-2F6658EBC53A}"/>
              </a:ext>
            </a:extLst>
          </p:cNvPr>
          <p:cNvCxnSpPr/>
          <p:nvPr/>
        </p:nvCxnSpPr>
        <p:spPr>
          <a:xfrm flipV="1">
            <a:off x="2507074" y="5723755"/>
            <a:ext cx="1" cy="549472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3 Conector recto">
            <a:extLst>
              <a:ext uri="{FF2B5EF4-FFF2-40B4-BE49-F238E27FC236}">
                <a16:creationId xmlns:a16="http://schemas.microsoft.com/office/drawing/2014/main" id="{28860FA6-8D7F-488F-8AE6-FC77D2F5AC84}"/>
              </a:ext>
            </a:extLst>
          </p:cNvPr>
          <p:cNvCxnSpPr/>
          <p:nvPr/>
        </p:nvCxnSpPr>
        <p:spPr>
          <a:xfrm flipV="1">
            <a:off x="2507074" y="6252660"/>
            <a:ext cx="4190999" cy="15734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3 Conector recto">
            <a:extLst>
              <a:ext uri="{FF2B5EF4-FFF2-40B4-BE49-F238E27FC236}">
                <a16:creationId xmlns:a16="http://schemas.microsoft.com/office/drawing/2014/main" id="{5E6AFA4B-78A2-4F72-B032-2978CFAE3737}"/>
              </a:ext>
            </a:extLst>
          </p:cNvPr>
          <p:cNvCxnSpPr/>
          <p:nvPr/>
        </p:nvCxnSpPr>
        <p:spPr>
          <a:xfrm flipV="1">
            <a:off x="2507074" y="3358703"/>
            <a:ext cx="4190999" cy="15734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id="{6B3ACC12-E610-41F4-A481-6E176928E9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9110" y="1157010"/>
            <a:ext cx="6612748" cy="52214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89C2395-435E-48BC-BD23-942D778B17FF}"/>
              </a:ext>
            </a:extLst>
          </p:cNvPr>
          <p:cNvSpPr txBox="1"/>
          <p:nvPr/>
        </p:nvSpPr>
        <p:spPr>
          <a:xfrm>
            <a:off x="10830284" y="6134876"/>
            <a:ext cx="1193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Nairobi Water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000A10-C54F-4AF6-96F6-7DBF4973B2D4}"/>
              </a:ext>
            </a:extLst>
          </p:cNvPr>
          <p:cNvSpPr/>
          <p:nvPr/>
        </p:nvSpPr>
        <p:spPr>
          <a:xfrm>
            <a:off x="2717693" y="115734"/>
            <a:ext cx="6756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Benefits &amp; Impact on </a:t>
            </a:r>
            <a:r>
              <a:rPr lang="en-US" sz="3600" dirty="0">
                <a:latin typeface="Arial" panose="020B0604020202020204" pitchFamily="34" charset="0"/>
                <a:ea typeface="Whitney Office" charset="0"/>
                <a:cs typeface="Arial" panose="020B0604020202020204" pitchFamily="34" charset="0"/>
              </a:rPr>
              <a:t>Business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8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A5ECD96-3313-9A4C-B6AE-F7586A077378}"/>
              </a:ext>
            </a:extLst>
          </p:cNvPr>
          <p:cNvSpPr txBox="1"/>
          <p:nvPr/>
        </p:nvSpPr>
        <p:spPr>
          <a:xfrm>
            <a:off x="6679986" y="382647"/>
            <a:ext cx="3091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Put a project picture here</a:t>
            </a:r>
          </a:p>
        </p:txBody>
      </p:sp>
      <p:pic>
        <p:nvPicPr>
          <p:cNvPr id="10" name="Picture 9" descr="A picture containing outdoor, person, water, young&#10;&#10;Description automatically generated">
            <a:extLst>
              <a:ext uri="{FF2B5EF4-FFF2-40B4-BE49-F238E27FC236}">
                <a16:creationId xmlns:a16="http://schemas.microsoft.com/office/drawing/2014/main" id="{1A46D6A9-DBF2-400F-9915-396662CB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9483" y="1050512"/>
            <a:ext cx="6330511" cy="525242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390A1174-4E4E-41EF-B13B-B48D7219FB68}"/>
              </a:ext>
            </a:extLst>
          </p:cNvPr>
          <p:cNvSpPr txBox="1">
            <a:spLocks/>
          </p:cNvSpPr>
          <p:nvPr/>
        </p:nvSpPr>
        <p:spPr>
          <a:xfrm>
            <a:off x="609075" y="2695708"/>
            <a:ext cx="4216144" cy="1962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Tx/>
              <a:buNone/>
              <a:defRPr sz="1867" kern="1200">
                <a:solidFill>
                  <a:srgbClr val="7A612E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DD82B63-CBA9-4C55-8F13-C59C52EA77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74" y="5872305"/>
            <a:ext cx="1751859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8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jmyoung\Desktop\C175M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408" y="381001"/>
            <a:ext cx="5196689" cy="419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7336" y="2265022"/>
            <a:ext cx="3658463" cy="9079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dirty="0"/>
              <a:t>65%</a:t>
            </a:r>
          </a:p>
          <a:p>
            <a:r>
              <a:rPr lang="en-US" sz="2300" dirty="0"/>
              <a:t>OF KENYA’S </a:t>
            </a:r>
            <a:r>
              <a:rPr lang="en-US" sz="2300" b="1" dirty="0"/>
              <a:t>HYDROPOWER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7336" y="3586786"/>
            <a:ext cx="3306961" cy="9079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+mj-lt"/>
              </a:rPr>
              <a:t>95% +</a:t>
            </a:r>
          </a:p>
          <a:p>
            <a:r>
              <a:rPr lang="en-US" sz="2300" dirty="0">
                <a:latin typeface="+mj-lt"/>
              </a:rPr>
              <a:t>OF CITY DRINKING </a:t>
            </a:r>
            <a:r>
              <a:rPr lang="en-US" sz="2300" b="1" dirty="0">
                <a:latin typeface="+mj-lt"/>
              </a:rPr>
              <a:t>WATER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7336" y="4908550"/>
            <a:ext cx="284988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+mj-lt"/>
              </a:rPr>
              <a:t>9</a:t>
            </a:r>
            <a:r>
              <a:rPr lang="en-US" dirty="0">
                <a:latin typeface="+mj-lt"/>
              </a:rPr>
              <a:t> </a:t>
            </a:r>
            <a:r>
              <a:rPr lang="en-US" sz="2300" dirty="0">
                <a:latin typeface="+mj-lt"/>
              </a:rPr>
              <a:t>MILLION </a:t>
            </a:r>
            <a:r>
              <a:rPr lang="en-US" sz="2300" b="1" dirty="0">
                <a:latin typeface="+mj-lt"/>
              </a:rPr>
              <a:t>PEOPLE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37336" y="730730"/>
            <a:ext cx="4906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+mj-lt"/>
                <a:cs typeface="Whitney Bold" pitchFamily="50" charset="0"/>
              </a:rPr>
              <a:t>THE TANA WATERSHED</a:t>
            </a:r>
          </a:p>
        </p:txBody>
      </p:sp>
      <p:pic>
        <p:nvPicPr>
          <p:cNvPr id="4099" name="Picture 3" descr="C:\Users\jmyoung\Desktop\F14FK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5824" y="4652083"/>
            <a:ext cx="1789275" cy="14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jmyoung\Desktop\BCAXM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571" y="4648201"/>
            <a:ext cx="1837702" cy="142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TNClogoPrimary_OU_RGB_Africa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067800" y="6273870"/>
            <a:ext cx="1447800" cy="431731"/>
          </a:xfrm>
          <a:prstGeom prst="rect">
            <a:avLst/>
          </a:prstGeom>
        </p:spPr>
      </p:pic>
      <p:pic>
        <p:nvPicPr>
          <p:cNvPr id="15" name="Picture 2" descr="C:\Users\jmyoung\Desktop\river-croppe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1" y="4655561"/>
            <a:ext cx="2090571" cy="142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myoung\Desktop\border.png">
            <a:extLst>
              <a:ext uri="{FF2B5EF4-FFF2-40B4-BE49-F238E27FC236}">
                <a16:creationId xmlns:a16="http://schemas.microsoft.com/office/drawing/2014/main" id="{42EBB6F3-4DB7-4F4B-87E6-49E1080C8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46304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079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D8ED79-492F-431E-8C29-B40B742C0E94}"/>
              </a:ext>
            </a:extLst>
          </p:cNvPr>
          <p:cNvSpPr/>
          <p:nvPr/>
        </p:nvSpPr>
        <p:spPr>
          <a:xfrm>
            <a:off x="0" y="-10632"/>
            <a:ext cx="12191998" cy="838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107A8-5344-4B1F-A56D-2EB5D684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049" y="148168"/>
            <a:ext cx="5295900" cy="56876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Nairobi is Water Scarce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3A0A48B-02C3-48EB-BFD0-46AE6F6D49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5999" y="1178544"/>
          <a:ext cx="5834616" cy="553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E778E26-E977-41A7-88E5-81828CF8DB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049" y="193179"/>
            <a:ext cx="1751859" cy="430635"/>
          </a:xfrm>
          <a:prstGeom prst="rect">
            <a:avLst/>
          </a:prstGeom>
        </p:spPr>
      </p:pic>
      <p:pic>
        <p:nvPicPr>
          <p:cNvPr id="6" name="Picture 5" descr="A picture containing person, indoor, person, clothing&#10;&#10;Description automatically generated">
            <a:extLst>
              <a:ext uri="{FF2B5EF4-FFF2-40B4-BE49-F238E27FC236}">
                <a16:creationId xmlns:a16="http://schemas.microsoft.com/office/drawing/2014/main" id="{A9CB4E4F-A536-4BD4-821F-748184030F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419103" y="1240594"/>
            <a:ext cx="5067304" cy="5153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8CBC04-A92A-4FFF-83AD-75B342DAC6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0"/>
            <a:ext cx="12192000" cy="501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1D378B-7D04-46B6-A7CB-29101EC8690B}"/>
              </a:ext>
            </a:extLst>
          </p:cNvPr>
          <p:cNvSpPr txBox="1"/>
          <p:nvPr/>
        </p:nvSpPr>
        <p:spPr>
          <a:xfrm>
            <a:off x="4430107" y="6157835"/>
            <a:ext cx="1193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Roshni Lodhia</a:t>
            </a:r>
          </a:p>
        </p:txBody>
      </p:sp>
    </p:spTree>
    <p:extLst>
      <p:ext uri="{BB962C8B-B14F-4D97-AF65-F5344CB8AC3E}">
        <p14:creationId xmlns:p14="http://schemas.microsoft.com/office/powerpoint/2010/main" val="70823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outdoor, ground, person&#10;&#10;Description automatically generated">
            <a:extLst>
              <a:ext uri="{FF2B5EF4-FFF2-40B4-BE49-F238E27FC236}">
                <a16:creationId xmlns:a16="http://schemas.microsoft.com/office/drawing/2014/main" id="{0D7C270D-B6F5-4876-8BBB-BAABBC2D5F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651" y="0"/>
            <a:ext cx="2749349" cy="36703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F2A801-2679-42F5-AB02-3ECECCD422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33" y="6055190"/>
            <a:ext cx="1666478" cy="472219"/>
          </a:xfrm>
          <a:prstGeom prst="rect">
            <a:avLst/>
          </a:prstGeom>
        </p:spPr>
      </p:pic>
      <p:pic>
        <p:nvPicPr>
          <p:cNvPr id="4" name="Picture 3" descr="A picture containing outdoor, person, grass&#10;&#10;Description automatically generated">
            <a:extLst>
              <a:ext uri="{FF2B5EF4-FFF2-40B4-BE49-F238E27FC236}">
                <a16:creationId xmlns:a16="http://schemas.microsoft.com/office/drawing/2014/main" id="{2DCA3FA7-8133-413D-8CA9-0347BAAF77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98593" cy="3670330"/>
          </a:xfrm>
          <a:prstGeom prst="rect">
            <a:avLst/>
          </a:prstGeom>
        </p:spPr>
      </p:pic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C1E2FDD4-96E5-4E96-93D5-3A71B1F39C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180" y="3187670"/>
            <a:ext cx="5504820" cy="36703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794FA3-01FC-4091-A924-75BF19E3D02E}"/>
              </a:ext>
            </a:extLst>
          </p:cNvPr>
          <p:cNvSpPr txBox="1"/>
          <p:nvPr/>
        </p:nvSpPr>
        <p:spPr>
          <a:xfrm>
            <a:off x="5762446" y="983411"/>
            <a:ext cx="368020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Unreliable water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Inadequate wastewater system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sewer coverage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340D10-237F-4110-A1D2-1A6FA5C579D1}"/>
              </a:ext>
            </a:extLst>
          </p:cNvPr>
          <p:cNvSpPr txBox="1"/>
          <p:nvPr/>
        </p:nvSpPr>
        <p:spPr>
          <a:xfrm>
            <a:off x="317133" y="4124096"/>
            <a:ext cx="4772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Athi Water Works Driving Some Good Effort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Kshs 124 billion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needed for sewer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earmarked under alternative 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 great political give-away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Sunk a few wells to augment severe shortage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97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erson, people&#10;&#10;Description automatically generated">
            <a:extLst>
              <a:ext uri="{FF2B5EF4-FFF2-40B4-BE49-F238E27FC236}">
                <a16:creationId xmlns:a16="http://schemas.microsoft.com/office/drawing/2014/main" id="{6DC2C441-495E-4412-B4CE-D68B41426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046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D0C6D-4931-4563-8AD0-D41761255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87" y="1638988"/>
            <a:ext cx="5565893" cy="47353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2011 Scoping study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2012 Feasibility study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2013 High level stakeholder's exposure tour,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MoUs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2014 Design study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2014 Proof of concept activities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2015 Business Case launch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2016 Trust deed established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2016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BoT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, BoM established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2016 Trust staffed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2016-2021 Trust managed by TNC under contract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2018 Endowment account established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2021 Trust granted full independence, autonomy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7200A-E320-480C-856B-2A636FE47381}"/>
              </a:ext>
            </a:extLst>
          </p:cNvPr>
          <p:cNvSpPr txBox="1"/>
          <p:nvPr/>
        </p:nvSpPr>
        <p:spPr>
          <a:xfrm>
            <a:off x="6626087" y="738860"/>
            <a:ext cx="331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2011- 2021 Journey</a:t>
            </a:r>
            <a:endParaRPr lang="en-GB" sz="28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5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7CB89D-0580-4C20-96E5-9A7FB87752D1}"/>
              </a:ext>
            </a:extLst>
          </p:cNvPr>
          <p:cNvSpPr/>
          <p:nvPr/>
        </p:nvSpPr>
        <p:spPr>
          <a:xfrm>
            <a:off x="0" y="-10632"/>
            <a:ext cx="12191998" cy="838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BBEC8A-EC3F-4210-9D25-F023ED473C2C}"/>
              </a:ext>
            </a:extLst>
          </p:cNvPr>
          <p:cNvSpPr txBox="1">
            <a:spLocks/>
          </p:cNvSpPr>
          <p:nvPr/>
        </p:nvSpPr>
        <p:spPr>
          <a:xfrm>
            <a:off x="4348364" y="182247"/>
            <a:ext cx="3495268" cy="575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From Top to Tap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99746-1760-4BF0-859A-8B57898CE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0173"/>
          </a:xfrm>
          <a:prstGeom prst="rect">
            <a:avLst/>
          </a:prstGeom>
        </p:spPr>
      </p:pic>
      <p:pic>
        <p:nvPicPr>
          <p:cNvPr id="15" name="Picture 14" descr="A close up of a hill&#10;&#10;Description automatically generated">
            <a:extLst>
              <a:ext uri="{FF2B5EF4-FFF2-40B4-BE49-F238E27FC236}">
                <a16:creationId xmlns:a16="http://schemas.microsoft.com/office/drawing/2014/main" id="{A5D37E0E-2A3C-4F12-90F0-DB29DB923A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0"/>
          <a:stretch/>
        </p:blipFill>
        <p:spPr>
          <a:xfrm>
            <a:off x="1433628" y="959700"/>
            <a:ext cx="9324741" cy="5705121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FFC31E03-26CE-43D9-B4EF-29E15CF1E6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049" y="193179"/>
            <a:ext cx="1751859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6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C6BFF02-0B61-4CB8-AE5D-C41099990C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611" y="0"/>
            <a:ext cx="8743221" cy="7077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6027F3-C1F2-4E1C-9594-E7FF7C42D8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33" y="6055190"/>
            <a:ext cx="1666478" cy="472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35850A2-0810-4347-AEA7-0B03BC2F6CD8}"/>
              </a:ext>
            </a:extLst>
          </p:cNvPr>
          <p:cNvGraphicFramePr>
            <a:graphicFrameLocks/>
          </p:cNvGraphicFramePr>
          <p:nvPr/>
        </p:nvGraphicFramePr>
        <p:xfrm>
          <a:off x="7608412" y="4225611"/>
          <a:ext cx="4310742" cy="263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FD06C6-F74B-417D-AC9C-B4E28B37DDAF}"/>
              </a:ext>
            </a:extLst>
          </p:cNvPr>
          <p:cNvGraphicFramePr>
            <a:graphicFrameLocks/>
          </p:cNvGraphicFramePr>
          <p:nvPr/>
        </p:nvGraphicFramePr>
        <p:xfrm>
          <a:off x="571425" y="364812"/>
          <a:ext cx="7396917" cy="448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EF753A8-17F9-4403-ABC6-0B0B53325C47}"/>
              </a:ext>
            </a:extLst>
          </p:cNvPr>
          <p:cNvSpPr txBox="1"/>
          <p:nvPr/>
        </p:nvSpPr>
        <p:spPr>
          <a:xfrm>
            <a:off x="8698875" y="940994"/>
            <a:ext cx="34003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Endowment growth and interest slower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Endowment interest to catch up by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From 2022, include more leverage funding by counties et al</a:t>
            </a:r>
            <a:endParaRPr lang="en-GB" sz="160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71B198B-22E3-4F20-A4AE-D071E4B3BA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25" y="6277870"/>
            <a:ext cx="1751859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2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3D4435B-7287-44D2-AA0B-01273A523438}"/>
              </a:ext>
            </a:extLst>
          </p:cNvPr>
          <p:cNvSpPr/>
          <p:nvPr/>
        </p:nvSpPr>
        <p:spPr>
          <a:xfrm>
            <a:off x="0" y="-10633"/>
            <a:ext cx="12191998" cy="977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"/>
          <p:cNvSpPr/>
          <p:nvPr/>
        </p:nvSpPr>
        <p:spPr>
          <a:xfrm>
            <a:off x="11536338" y="6281067"/>
            <a:ext cx="590634" cy="12311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Whitney Office" charset="0"/>
                <a:cs typeface="Arial" panose="020B0604020202020204" pitchFamily="34" charset="0"/>
              </a:rPr>
              <a:t>AMI VITALE</a:t>
            </a:r>
          </a:p>
        </p:txBody>
      </p:sp>
      <p:sp>
        <p:nvSpPr>
          <p:cNvPr id="20" name="Textbox 1"/>
          <p:cNvSpPr/>
          <p:nvPr/>
        </p:nvSpPr>
        <p:spPr>
          <a:xfrm>
            <a:off x="8526000" y="6281067"/>
            <a:ext cx="590634" cy="12311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Whitney Office" charset="0"/>
                <a:cs typeface="Arial" panose="020B0604020202020204" pitchFamily="34" charset="0"/>
              </a:rPr>
              <a:t>AMI VITALE</a:t>
            </a:r>
          </a:p>
        </p:txBody>
      </p:sp>
      <p:sp>
        <p:nvSpPr>
          <p:cNvPr id="15" name="Textbox 1"/>
          <p:cNvSpPr/>
          <p:nvPr/>
        </p:nvSpPr>
        <p:spPr>
          <a:xfrm>
            <a:off x="2256916" y="6274767"/>
            <a:ext cx="572490" cy="12311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Whitney Office" charset="0"/>
                <a:cs typeface="Arial" panose="020B0604020202020204" pitchFamily="34" charset="0"/>
              </a:rPr>
              <a:t>NICK HALL</a:t>
            </a:r>
          </a:p>
        </p:txBody>
      </p:sp>
      <p:cxnSp>
        <p:nvCxnSpPr>
          <p:cNvPr id="12" name="3 Conector recto"/>
          <p:cNvCxnSpPr/>
          <p:nvPr/>
        </p:nvCxnSpPr>
        <p:spPr>
          <a:xfrm flipV="1">
            <a:off x="2511778" y="3021937"/>
            <a:ext cx="1" cy="350619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/>
          <p:cNvSpPr/>
          <p:nvPr/>
        </p:nvSpPr>
        <p:spPr>
          <a:xfrm>
            <a:off x="546112" y="1442721"/>
            <a:ext cx="4435110" cy="1538883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</a:rPr>
              <a:t>Current Supply and Demand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</a:rPr>
              <a:t>720 million liters/ day- Demand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</a:rPr>
              <a:t>552 million liters per day- Supply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</a:rPr>
              <a:t>60% of population experience shortage</a:t>
            </a:r>
          </a:p>
        </p:txBody>
      </p:sp>
      <p:sp>
        <p:nvSpPr>
          <p:cNvPr id="19" name="Textbox 1"/>
          <p:cNvSpPr/>
          <p:nvPr/>
        </p:nvSpPr>
        <p:spPr>
          <a:xfrm>
            <a:off x="330142" y="4076355"/>
            <a:ext cx="4651080" cy="1538883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</a:rPr>
              <a:t>Current Efforts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</a:rPr>
              <a:t>27 million liters from conservation- 2018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</a:rPr>
              <a:t>142 million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</a:rPr>
              <a:t>litres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</a:rPr>
              <a:t> from Northern collector      corridor- 2022</a:t>
            </a:r>
          </a:p>
        </p:txBody>
      </p:sp>
      <p:cxnSp>
        <p:nvCxnSpPr>
          <p:cNvPr id="21" name="3 Conector recto"/>
          <p:cNvCxnSpPr/>
          <p:nvPr/>
        </p:nvCxnSpPr>
        <p:spPr>
          <a:xfrm flipV="1">
            <a:off x="2507074" y="5723755"/>
            <a:ext cx="1" cy="549472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3 Conector recto"/>
          <p:cNvCxnSpPr/>
          <p:nvPr/>
        </p:nvCxnSpPr>
        <p:spPr>
          <a:xfrm flipV="1">
            <a:off x="2507074" y="6252660"/>
            <a:ext cx="4190999" cy="15734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 Conector recto"/>
          <p:cNvCxnSpPr/>
          <p:nvPr/>
        </p:nvCxnSpPr>
        <p:spPr>
          <a:xfrm flipV="1">
            <a:off x="2507074" y="3358703"/>
            <a:ext cx="4190999" cy="15734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CC6D9E84-0B3F-4F46-AAB2-6386BE75FE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9110" y="1157010"/>
            <a:ext cx="6612748" cy="52214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16184B-5305-4BB6-B268-173294709408}"/>
              </a:ext>
            </a:extLst>
          </p:cNvPr>
          <p:cNvSpPr/>
          <p:nvPr/>
        </p:nvSpPr>
        <p:spPr>
          <a:xfrm>
            <a:off x="4107381" y="184806"/>
            <a:ext cx="4002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Whitney Office" charset="0"/>
                <a:cs typeface="Arial" panose="020B0604020202020204" pitchFamily="34" charset="0"/>
              </a:rPr>
              <a:t>| Business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EBD351AF-EE3D-4026-9B07-8DAE8B063D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049" y="193179"/>
            <a:ext cx="1751859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55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768</Words>
  <Application>Microsoft Office PowerPoint</Application>
  <PresentationFormat>Widescreen</PresentationFormat>
  <Paragraphs>111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Georgia</vt:lpstr>
      <vt:lpstr>Helvetica Neue Light</vt:lpstr>
      <vt:lpstr>Whitney Condensed Book</vt:lpstr>
      <vt:lpstr>Whitney Office</vt:lpstr>
      <vt:lpstr>Office Theme</vt:lpstr>
      <vt:lpstr>1_Office Theme</vt:lpstr>
      <vt:lpstr>2_Office Theme</vt:lpstr>
      <vt:lpstr>PowerPoint Presentation</vt:lpstr>
      <vt:lpstr>PowerPoint Presentation</vt:lpstr>
      <vt:lpstr>Nairobi is Water Scarce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Fredrick Kihara</dc:creator>
  <cp:lastModifiedBy>Info Geneva Cities Hub</cp:lastModifiedBy>
  <cp:revision>15</cp:revision>
  <dcterms:created xsi:type="dcterms:W3CDTF">2021-03-01T12:55:29Z</dcterms:created>
  <dcterms:modified xsi:type="dcterms:W3CDTF">2021-03-26T09:44:51Z</dcterms:modified>
</cp:coreProperties>
</file>