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2" r:id="rId2"/>
    <p:sldId id="288" r:id="rId3"/>
    <p:sldId id="289" r:id="rId4"/>
    <p:sldId id="291" r:id="rId5"/>
    <p:sldId id="293" r:id="rId6"/>
    <p:sldId id="294" r:id="rId7"/>
    <p:sldId id="27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47C"/>
    <a:srgbClr val="F6F6EE"/>
    <a:srgbClr val="EAEADA"/>
    <a:srgbClr val="D9D8BA"/>
    <a:srgbClr val="FCF3CD"/>
    <a:srgbClr val="CBCAA1"/>
    <a:srgbClr val="F7F7F1"/>
    <a:srgbClr val="997E09"/>
    <a:srgbClr val="A9DAEA"/>
    <a:srgbClr val="005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8" autoAdjust="0"/>
    <p:restoredTop sz="93265" autoAdjust="0"/>
  </p:normalViewPr>
  <p:slideViewPr>
    <p:cSldViewPr snapToGrid="0" showGuides="1">
      <p:cViewPr varScale="1">
        <p:scale>
          <a:sx n="67" d="100"/>
          <a:sy n="67" d="100"/>
        </p:scale>
        <p:origin x="84" y="966"/>
      </p:cViewPr>
      <p:guideLst>
        <p:guide orient="horz" pos="2205"/>
        <p:guide pos="3840"/>
      </p:guideLst>
    </p:cSldViewPr>
  </p:slideViewPr>
  <p:notesTextViewPr>
    <p:cViewPr>
      <p:scale>
        <a:sx n="1" d="1"/>
        <a:sy n="1" d="1"/>
      </p:scale>
      <p:origin x="0" y="0"/>
    </p:cViewPr>
  </p:notesTextViewPr>
  <p:sorterViewPr>
    <p:cViewPr>
      <p:scale>
        <a:sx n="100" d="100"/>
        <a:sy n="100" d="100"/>
      </p:scale>
      <p:origin x="0" y="-1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30B6D3-582E-4267-AE35-C8EA7EF1630F}" type="datetimeFigureOut">
              <a:rPr lang="en-US" smtClean="0"/>
              <a:t>6/28/2021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EB8F1-0295-4A15-97CF-9CD7C2943E8C}" type="slidenum">
              <a:rPr lang="en-US" smtClean="0"/>
              <a:t>‹Nº›</a:t>
            </a:fld>
            <a:endParaRPr lang="en-US"/>
          </a:p>
        </p:txBody>
      </p:sp>
    </p:spTree>
    <p:extLst>
      <p:ext uri="{BB962C8B-B14F-4D97-AF65-F5344CB8AC3E}">
        <p14:creationId xmlns:p14="http://schemas.microsoft.com/office/powerpoint/2010/main" val="4033934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Arial" panose="020B0604020202020204" pitchFamily="34" charset="0"/>
                <a:cs typeface="Arial" panose="020B0604020202020204" pitchFamily="34" charset="0"/>
              </a:rPr>
              <a:t>As part of the UNDA 13th tranche project “Building Urban Economic Resilience during and after COVID-19”, UNCDF has prepared a concept note conceptualizing urban economic resilience. This work has advanced a framework for urban economic resilience that is tailored towards responding to the COVID-19 pandemic. Urban Economic Resilience: A Concept Paper for the joint UN Project “Urban economic and financial recovery and resilience building in the time of COVID-19”. </a:t>
            </a:r>
            <a:endParaRPr lang="en-GB"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12EB8F1-0295-4A15-97CF-9CD7C2943E8C}" type="slidenum">
              <a:rPr lang="en-US" smtClean="0"/>
              <a:t>2</a:t>
            </a:fld>
            <a:endParaRPr lang="en-US"/>
          </a:p>
        </p:txBody>
      </p:sp>
    </p:spTree>
    <p:extLst>
      <p:ext uri="{BB962C8B-B14F-4D97-AF65-F5344CB8AC3E}">
        <p14:creationId xmlns:p14="http://schemas.microsoft.com/office/powerpoint/2010/main" val="4076382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812EB8F1-0295-4A15-97CF-9CD7C2943E8C}" type="slidenum">
              <a:rPr lang="en-US" smtClean="0"/>
              <a:t>6</a:t>
            </a:fld>
            <a:endParaRPr lang="en-US"/>
          </a:p>
        </p:txBody>
      </p:sp>
    </p:spTree>
    <p:extLst>
      <p:ext uri="{BB962C8B-B14F-4D97-AF65-F5344CB8AC3E}">
        <p14:creationId xmlns:p14="http://schemas.microsoft.com/office/powerpoint/2010/main" val="1171372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EB8F1-0295-4A15-97CF-9CD7C2943E8C}" type="slidenum">
              <a:rPr lang="en-US" smtClean="0"/>
              <a:t>7</a:t>
            </a:fld>
            <a:endParaRPr lang="en-US"/>
          </a:p>
        </p:txBody>
      </p:sp>
    </p:spTree>
    <p:extLst>
      <p:ext uri="{BB962C8B-B14F-4D97-AF65-F5344CB8AC3E}">
        <p14:creationId xmlns:p14="http://schemas.microsoft.com/office/powerpoint/2010/main" val="117930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6B13B7-0D95-4C9F-9679-AF0902D944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92291E20-0F17-40C9-92BD-BB1F36277F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4BE3A8E0-62F5-4D19-9E1D-2882D435800D}"/>
              </a:ext>
            </a:extLst>
          </p:cNvPr>
          <p:cNvSpPr>
            <a:spLocks noGrp="1"/>
          </p:cNvSpPr>
          <p:nvPr>
            <p:ph type="dt" sz="half" idx="10"/>
          </p:nvPr>
        </p:nvSpPr>
        <p:spPr/>
        <p:txBody>
          <a:bodyPr/>
          <a:lstStyle/>
          <a:p>
            <a:fld id="{5E1C91E7-ACCD-411A-AF20-BBAF26E37F76}" type="datetimeFigureOut">
              <a:rPr lang="en-GB" smtClean="0"/>
              <a:t>28/06/2021</a:t>
            </a:fld>
            <a:endParaRPr lang="en-GB"/>
          </a:p>
        </p:txBody>
      </p:sp>
      <p:sp>
        <p:nvSpPr>
          <p:cNvPr id="5" name="Footer Placeholder 4">
            <a:extLst>
              <a:ext uri="{FF2B5EF4-FFF2-40B4-BE49-F238E27FC236}">
                <a16:creationId xmlns:a16="http://schemas.microsoft.com/office/drawing/2014/main" xmlns="" id="{9D8298E0-B0E6-46C2-8DF2-693B0886B2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B6CBD26-0555-47FD-BC56-FF713E68616F}"/>
              </a:ext>
            </a:extLst>
          </p:cNvPr>
          <p:cNvSpPr>
            <a:spLocks noGrp="1"/>
          </p:cNvSpPr>
          <p:nvPr>
            <p:ph type="sldNum" sz="quarter" idx="12"/>
          </p:nvPr>
        </p:nvSpPr>
        <p:spPr/>
        <p:txBody>
          <a:bodyPr/>
          <a:lstStyle/>
          <a:p>
            <a:fld id="{F13744E8-19BF-408E-BDEA-116274DD0D68}" type="slidenum">
              <a:rPr lang="en-GB" smtClean="0"/>
              <a:t>‹Nº›</a:t>
            </a:fld>
            <a:endParaRPr lang="en-GB"/>
          </a:p>
        </p:txBody>
      </p:sp>
    </p:spTree>
    <p:extLst>
      <p:ext uri="{BB962C8B-B14F-4D97-AF65-F5344CB8AC3E}">
        <p14:creationId xmlns:p14="http://schemas.microsoft.com/office/powerpoint/2010/main" val="3793296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8831A9-5C8A-4EFE-9BBA-D1D8304160D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DB4E9D4E-0E8D-499D-83F8-CCA85F9052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45B1FF3-8836-4406-ADBD-E07D1F92C840}"/>
              </a:ext>
            </a:extLst>
          </p:cNvPr>
          <p:cNvSpPr>
            <a:spLocks noGrp="1"/>
          </p:cNvSpPr>
          <p:nvPr>
            <p:ph type="dt" sz="half" idx="10"/>
          </p:nvPr>
        </p:nvSpPr>
        <p:spPr/>
        <p:txBody>
          <a:bodyPr/>
          <a:lstStyle/>
          <a:p>
            <a:fld id="{5E1C91E7-ACCD-411A-AF20-BBAF26E37F76}" type="datetimeFigureOut">
              <a:rPr lang="en-GB" smtClean="0"/>
              <a:t>28/06/2021</a:t>
            </a:fld>
            <a:endParaRPr lang="en-GB"/>
          </a:p>
        </p:txBody>
      </p:sp>
      <p:sp>
        <p:nvSpPr>
          <p:cNvPr id="5" name="Footer Placeholder 4">
            <a:extLst>
              <a:ext uri="{FF2B5EF4-FFF2-40B4-BE49-F238E27FC236}">
                <a16:creationId xmlns:a16="http://schemas.microsoft.com/office/drawing/2014/main" xmlns="" id="{2C26AD97-0D3F-4D6B-8415-9D42323EA2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8E7592C-1965-4CB6-BB8A-E44054B001C0}"/>
              </a:ext>
            </a:extLst>
          </p:cNvPr>
          <p:cNvSpPr>
            <a:spLocks noGrp="1"/>
          </p:cNvSpPr>
          <p:nvPr>
            <p:ph type="sldNum" sz="quarter" idx="12"/>
          </p:nvPr>
        </p:nvSpPr>
        <p:spPr/>
        <p:txBody>
          <a:bodyPr/>
          <a:lstStyle/>
          <a:p>
            <a:fld id="{F13744E8-19BF-408E-BDEA-116274DD0D68}" type="slidenum">
              <a:rPr lang="en-GB" smtClean="0"/>
              <a:t>‹Nº›</a:t>
            </a:fld>
            <a:endParaRPr lang="en-GB"/>
          </a:p>
        </p:txBody>
      </p:sp>
    </p:spTree>
    <p:extLst>
      <p:ext uri="{BB962C8B-B14F-4D97-AF65-F5344CB8AC3E}">
        <p14:creationId xmlns:p14="http://schemas.microsoft.com/office/powerpoint/2010/main" val="946302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7E4844F-581F-4559-A702-2D6F6D0026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826B0D12-6BC3-4581-B03B-E44B1BDDDA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869B842-FB70-4ADF-A999-9505B1C26478}"/>
              </a:ext>
            </a:extLst>
          </p:cNvPr>
          <p:cNvSpPr>
            <a:spLocks noGrp="1"/>
          </p:cNvSpPr>
          <p:nvPr>
            <p:ph type="dt" sz="half" idx="10"/>
          </p:nvPr>
        </p:nvSpPr>
        <p:spPr/>
        <p:txBody>
          <a:bodyPr/>
          <a:lstStyle/>
          <a:p>
            <a:fld id="{5E1C91E7-ACCD-411A-AF20-BBAF26E37F76}" type="datetimeFigureOut">
              <a:rPr lang="en-GB" smtClean="0"/>
              <a:t>28/06/2021</a:t>
            </a:fld>
            <a:endParaRPr lang="en-GB"/>
          </a:p>
        </p:txBody>
      </p:sp>
      <p:sp>
        <p:nvSpPr>
          <p:cNvPr id="5" name="Footer Placeholder 4">
            <a:extLst>
              <a:ext uri="{FF2B5EF4-FFF2-40B4-BE49-F238E27FC236}">
                <a16:creationId xmlns:a16="http://schemas.microsoft.com/office/drawing/2014/main" xmlns="" id="{CFF530EE-E2D4-4AAE-9926-26EA1E9DEF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73318E2-1A77-40B6-827D-3543C1CCE3E5}"/>
              </a:ext>
            </a:extLst>
          </p:cNvPr>
          <p:cNvSpPr>
            <a:spLocks noGrp="1"/>
          </p:cNvSpPr>
          <p:nvPr>
            <p:ph type="sldNum" sz="quarter" idx="12"/>
          </p:nvPr>
        </p:nvSpPr>
        <p:spPr/>
        <p:txBody>
          <a:bodyPr/>
          <a:lstStyle/>
          <a:p>
            <a:fld id="{F13744E8-19BF-408E-BDEA-116274DD0D68}" type="slidenum">
              <a:rPr lang="en-GB" smtClean="0"/>
              <a:t>‹Nº›</a:t>
            </a:fld>
            <a:endParaRPr lang="en-GB"/>
          </a:p>
        </p:txBody>
      </p:sp>
    </p:spTree>
    <p:extLst>
      <p:ext uri="{BB962C8B-B14F-4D97-AF65-F5344CB8AC3E}">
        <p14:creationId xmlns:p14="http://schemas.microsoft.com/office/powerpoint/2010/main" val="3835750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18B484-1546-42CD-BC89-3B922B9649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E917B4EC-4022-4E64-A097-D4F7B4592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296461E-F465-4CDE-B670-AEF2B30EB5E6}"/>
              </a:ext>
            </a:extLst>
          </p:cNvPr>
          <p:cNvSpPr>
            <a:spLocks noGrp="1"/>
          </p:cNvSpPr>
          <p:nvPr>
            <p:ph type="dt" sz="half" idx="10"/>
          </p:nvPr>
        </p:nvSpPr>
        <p:spPr/>
        <p:txBody>
          <a:bodyPr/>
          <a:lstStyle/>
          <a:p>
            <a:fld id="{5E1C91E7-ACCD-411A-AF20-BBAF26E37F76}" type="datetimeFigureOut">
              <a:rPr lang="en-GB" smtClean="0"/>
              <a:t>28/06/2021</a:t>
            </a:fld>
            <a:endParaRPr lang="en-GB"/>
          </a:p>
        </p:txBody>
      </p:sp>
      <p:sp>
        <p:nvSpPr>
          <p:cNvPr id="5" name="Footer Placeholder 4">
            <a:extLst>
              <a:ext uri="{FF2B5EF4-FFF2-40B4-BE49-F238E27FC236}">
                <a16:creationId xmlns:a16="http://schemas.microsoft.com/office/drawing/2014/main" xmlns="" id="{754902F6-5461-4D09-B5D6-8ACA4C5103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A048219A-9F93-46BD-8AB4-1D54CC9F84FA}"/>
              </a:ext>
            </a:extLst>
          </p:cNvPr>
          <p:cNvSpPr>
            <a:spLocks noGrp="1"/>
          </p:cNvSpPr>
          <p:nvPr>
            <p:ph type="sldNum" sz="quarter" idx="12"/>
          </p:nvPr>
        </p:nvSpPr>
        <p:spPr/>
        <p:txBody>
          <a:bodyPr/>
          <a:lstStyle/>
          <a:p>
            <a:fld id="{F13744E8-19BF-408E-BDEA-116274DD0D68}" type="slidenum">
              <a:rPr lang="en-GB" smtClean="0"/>
              <a:t>‹Nº›</a:t>
            </a:fld>
            <a:endParaRPr lang="en-GB"/>
          </a:p>
        </p:txBody>
      </p:sp>
    </p:spTree>
    <p:extLst>
      <p:ext uri="{BB962C8B-B14F-4D97-AF65-F5344CB8AC3E}">
        <p14:creationId xmlns:p14="http://schemas.microsoft.com/office/powerpoint/2010/main" val="759770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DE2FE1-26FC-463A-A375-218CFAFD87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E6DBB550-AD25-480C-9231-B6C87F259D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A8512FD-2106-43D3-BCDE-8BE4F01ABD91}"/>
              </a:ext>
            </a:extLst>
          </p:cNvPr>
          <p:cNvSpPr>
            <a:spLocks noGrp="1"/>
          </p:cNvSpPr>
          <p:nvPr>
            <p:ph type="dt" sz="half" idx="10"/>
          </p:nvPr>
        </p:nvSpPr>
        <p:spPr/>
        <p:txBody>
          <a:bodyPr/>
          <a:lstStyle/>
          <a:p>
            <a:fld id="{5E1C91E7-ACCD-411A-AF20-BBAF26E37F76}" type="datetimeFigureOut">
              <a:rPr lang="en-GB" smtClean="0"/>
              <a:t>28/06/2021</a:t>
            </a:fld>
            <a:endParaRPr lang="en-GB"/>
          </a:p>
        </p:txBody>
      </p:sp>
      <p:sp>
        <p:nvSpPr>
          <p:cNvPr id="5" name="Footer Placeholder 4">
            <a:extLst>
              <a:ext uri="{FF2B5EF4-FFF2-40B4-BE49-F238E27FC236}">
                <a16:creationId xmlns:a16="http://schemas.microsoft.com/office/drawing/2014/main" xmlns="" id="{DC41560B-EF01-4050-8604-012147BE8B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4B09DD6-1889-4443-882A-68FB57A68758}"/>
              </a:ext>
            </a:extLst>
          </p:cNvPr>
          <p:cNvSpPr>
            <a:spLocks noGrp="1"/>
          </p:cNvSpPr>
          <p:nvPr>
            <p:ph type="sldNum" sz="quarter" idx="12"/>
          </p:nvPr>
        </p:nvSpPr>
        <p:spPr/>
        <p:txBody>
          <a:bodyPr/>
          <a:lstStyle/>
          <a:p>
            <a:fld id="{F13744E8-19BF-408E-BDEA-116274DD0D68}" type="slidenum">
              <a:rPr lang="en-GB" smtClean="0"/>
              <a:t>‹Nº›</a:t>
            </a:fld>
            <a:endParaRPr lang="en-GB"/>
          </a:p>
        </p:txBody>
      </p:sp>
    </p:spTree>
    <p:extLst>
      <p:ext uri="{BB962C8B-B14F-4D97-AF65-F5344CB8AC3E}">
        <p14:creationId xmlns:p14="http://schemas.microsoft.com/office/powerpoint/2010/main" val="3644748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880F63-F6CD-4FC5-B31C-03723D20B5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033755BF-F62F-4246-8352-3B1052199E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2791523E-3665-48BB-8DDB-847934B2F2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B1EC81CA-27F3-4908-B93C-B02DC3D3C43E}"/>
              </a:ext>
            </a:extLst>
          </p:cNvPr>
          <p:cNvSpPr>
            <a:spLocks noGrp="1"/>
          </p:cNvSpPr>
          <p:nvPr>
            <p:ph type="dt" sz="half" idx="10"/>
          </p:nvPr>
        </p:nvSpPr>
        <p:spPr/>
        <p:txBody>
          <a:bodyPr/>
          <a:lstStyle/>
          <a:p>
            <a:fld id="{5E1C91E7-ACCD-411A-AF20-BBAF26E37F76}" type="datetimeFigureOut">
              <a:rPr lang="en-GB" smtClean="0"/>
              <a:t>28/06/2021</a:t>
            </a:fld>
            <a:endParaRPr lang="en-GB"/>
          </a:p>
        </p:txBody>
      </p:sp>
      <p:sp>
        <p:nvSpPr>
          <p:cNvPr id="6" name="Footer Placeholder 5">
            <a:extLst>
              <a:ext uri="{FF2B5EF4-FFF2-40B4-BE49-F238E27FC236}">
                <a16:creationId xmlns:a16="http://schemas.microsoft.com/office/drawing/2014/main" xmlns="" id="{110A1F39-7916-4228-819B-386058CF73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31CF9311-AC96-491D-A165-3B46189560E3}"/>
              </a:ext>
            </a:extLst>
          </p:cNvPr>
          <p:cNvSpPr>
            <a:spLocks noGrp="1"/>
          </p:cNvSpPr>
          <p:nvPr>
            <p:ph type="sldNum" sz="quarter" idx="12"/>
          </p:nvPr>
        </p:nvSpPr>
        <p:spPr/>
        <p:txBody>
          <a:bodyPr/>
          <a:lstStyle/>
          <a:p>
            <a:fld id="{F13744E8-19BF-408E-BDEA-116274DD0D68}" type="slidenum">
              <a:rPr lang="en-GB" smtClean="0"/>
              <a:t>‹Nº›</a:t>
            </a:fld>
            <a:endParaRPr lang="en-GB"/>
          </a:p>
        </p:txBody>
      </p:sp>
    </p:spTree>
    <p:extLst>
      <p:ext uri="{BB962C8B-B14F-4D97-AF65-F5344CB8AC3E}">
        <p14:creationId xmlns:p14="http://schemas.microsoft.com/office/powerpoint/2010/main" val="271017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22CAC2-672B-4554-8E22-28FFEE3B6B6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8AC6193D-EFB2-4B5E-8972-3D2D44E633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02F45F7-388F-47AB-A4D7-87B4BBE498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02448754-B855-47B9-B3DC-C2B2211A35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EE0F340-D32A-4E6F-A317-AF2E3B1027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437C6940-4B15-4630-93E1-B636EC057327}"/>
              </a:ext>
            </a:extLst>
          </p:cNvPr>
          <p:cNvSpPr>
            <a:spLocks noGrp="1"/>
          </p:cNvSpPr>
          <p:nvPr>
            <p:ph type="dt" sz="half" idx="10"/>
          </p:nvPr>
        </p:nvSpPr>
        <p:spPr/>
        <p:txBody>
          <a:bodyPr/>
          <a:lstStyle/>
          <a:p>
            <a:fld id="{5E1C91E7-ACCD-411A-AF20-BBAF26E37F76}" type="datetimeFigureOut">
              <a:rPr lang="en-GB" smtClean="0"/>
              <a:t>28/06/2021</a:t>
            </a:fld>
            <a:endParaRPr lang="en-GB"/>
          </a:p>
        </p:txBody>
      </p:sp>
      <p:sp>
        <p:nvSpPr>
          <p:cNvPr id="8" name="Footer Placeholder 7">
            <a:extLst>
              <a:ext uri="{FF2B5EF4-FFF2-40B4-BE49-F238E27FC236}">
                <a16:creationId xmlns:a16="http://schemas.microsoft.com/office/drawing/2014/main" xmlns="" id="{CC04C13D-818C-4D8D-954D-503B671E9EF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6B2C62C7-81A3-48A6-9B18-A4A16CDCCCB2}"/>
              </a:ext>
            </a:extLst>
          </p:cNvPr>
          <p:cNvSpPr>
            <a:spLocks noGrp="1"/>
          </p:cNvSpPr>
          <p:nvPr>
            <p:ph type="sldNum" sz="quarter" idx="12"/>
          </p:nvPr>
        </p:nvSpPr>
        <p:spPr/>
        <p:txBody>
          <a:bodyPr/>
          <a:lstStyle/>
          <a:p>
            <a:fld id="{F13744E8-19BF-408E-BDEA-116274DD0D68}" type="slidenum">
              <a:rPr lang="en-GB" smtClean="0"/>
              <a:t>‹Nº›</a:t>
            </a:fld>
            <a:endParaRPr lang="en-GB"/>
          </a:p>
        </p:txBody>
      </p:sp>
    </p:spTree>
    <p:extLst>
      <p:ext uri="{BB962C8B-B14F-4D97-AF65-F5344CB8AC3E}">
        <p14:creationId xmlns:p14="http://schemas.microsoft.com/office/powerpoint/2010/main" val="2789249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E2AE10-BE6E-4B6B-98B0-3415008AC75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DE5CC076-2E89-41BA-97F6-3427084FFDAE}"/>
              </a:ext>
            </a:extLst>
          </p:cNvPr>
          <p:cNvSpPr>
            <a:spLocks noGrp="1"/>
          </p:cNvSpPr>
          <p:nvPr>
            <p:ph type="dt" sz="half" idx="10"/>
          </p:nvPr>
        </p:nvSpPr>
        <p:spPr/>
        <p:txBody>
          <a:bodyPr/>
          <a:lstStyle/>
          <a:p>
            <a:fld id="{5E1C91E7-ACCD-411A-AF20-BBAF26E37F76}" type="datetimeFigureOut">
              <a:rPr lang="en-GB" smtClean="0"/>
              <a:t>28/06/2021</a:t>
            </a:fld>
            <a:endParaRPr lang="en-GB"/>
          </a:p>
        </p:txBody>
      </p:sp>
      <p:sp>
        <p:nvSpPr>
          <p:cNvPr id="4" name="Footer Placeholder 3">
            <a:extLst>
              <a:ext uri="{FF2B5EF4-FFF2-40B4-BE49-F238E27FC236}">
                <a16:creationId xmlns:a16="http://schemas.microsoft.com/office/drawing/2014/main" xmlns="" id="{F96AD7CE-2656-4D77-87CB-3A6BA83CF06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5CC673BE-0068-4D60-A28E-112B4AC55CFE}"/>
              </a:ext>
            </a:extLst>
          </p:cNvPr>
          <p:cNvSpPr>
            <a:spLocks noGrp="1"/>
          </p:cNvSpPr>
          <p:nvPr>
            <p:ph type="sldNum" sz="quarter" idx="12"/>
          </p:nvPr>
        </p:nvSpPr>
        <p:spPr/>
        <p:txBody>
          <a:bodyPr/>
          <a:lstStyle/>
          <a:p>
            <a:fld id="{F13744E8-19BF-408E-BDEA-116274DD0D68}" type="slidenum">
              <a:rPr lang="en-GB" smtClean="0"/>
              <a:t>‹Nº›</a:t>
            </a:fld>
            <a:endParaRPr lang="en-GB"/>
          </a:p>
        </p:txBody>
      </p:sp>
    </p:spTree>
    <p:extLst>
      <p:ext uri="{BB962C8B-B14F-4D97-AF65-F5344CB8AC3E}">
        <p14:creationId xmlns:p14="http://schemas.microsoft.com/office/powerpoint/2010/main" val="2158267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5DE5882-07AA-487E-AADD-7397044859AB}"/>
              </a:ext>
            </a:extLst>
          </p:cNvPr>
          <p:cNvSpPr>
            <a:spLocks noGrp="1"/>
          </p:cNvSpPr>
          <p:nvPr>
            <p:ph type="dt" sz="half" idx="10"/>
          </p:nvPr>
        </p:nvSpPr>
        <p:spPr/>
        <p:txBody>
          <a:bodyPr/>
          <a:lstStyle/>
          <a:p>
            <a:fld id="{5E1C91E7-ACCD-411A-AF20-BBAF26E37F76}" type="datetimeFigureOut">
              <a:rPr lang="en-GB" smtClean="0"/>
              <a:t>28/06/2021</a:t>
            </a:fld>
            <a:endParaRPr lang="en-GB"/>
          </a:p>
        </p:txBody>
      </p:sp>
      <p:sp>
        <p:nvSpPr>
          <p:cNvPr id="3" name="Footer Placeholder 2">
            <a:extLst>
              <a:ext uri="{FF2B5EF4-FFF2-40B4-BE49-F238E27FC236}">
                <a16:creationId xmlns:a16="http://schemas.microsoft.com/office/drawing/2014/main" xmlns="" id="{422907CD-C86D-4785-9B11-594FA70B5C2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4D9B644C-EB4A-4613-8078-F1DD99F03D64}"/>
              </a:ext>
            </a:extLst>
          </p:cNvPr>
          <p:cNvSpPr>
            <a:spLocks noGrp="1"/>
          </p:cNvSpPr>
          <p:nvPr>
            <p:ph type="sldNum" sz="quarter" idx="12"/>
          </p:nvPr>
        </p:nvSpPr>
        <p:spPr/>
        <p:txBody>
          <a:bodyPr/>
          <a:lstStyle/>
          <a:p>
            <a:fld id="{F13744E8-19BF-408E-BDEA-116274DD0D68}" type="slidenum">
              <a:rPr lang="en-GB" smtClean="0"/>
              <a:t>‹Nº›</a:t>
            </a:fld>
            <a:endParaRPr lang="en-GB"/>
          </a:p>
        </p:txBody>
      </p:sp>
    </p:spTree>
    <p:extLst>
      <p:ext uri="{BB962C8B-B14F-4D97-AF65-F5344CB8AC3E}">
        <p14:creationId xmlns:p14="http://schemas.microsoft.com/office/powerpoint/2010/main" val="2226408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937E5D-FC8F-463C-9AB5-FA67924AAE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59C55EC9-89ED-4F74-A4D8-0F3D82ED79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29FADF6B-F0F4-415D-8C5A-56264E3A14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FD96EEC-6EE8-4EAA-9A90-161CA1C3CFE7}"/>
              </a:ext>
            </a:extLst>
          </p:cNvPr>
          <p:cNvSpPr>
            <a:spLocks noGrp="1"/>
          </p:cNvSpPr>
          <p:nvPr>
            <p:ph type="dt" sz="half" idx="10"/>
          </p:nvPr>
        </p:nvSpPr>
        <p:spPr/>
        <p:txBody>
          <a:bodyPr/>
          <a:lstStyle/>
          <a:p>
            <a:fld id="{5E1C91E7-ACCD-411A-AF20-BBAF26E37F76}" type="datetimeFigureOut">
              <a:rPr lang="en-GB" smtClean="0"/>
              <a:t>28/06/2021</a:t>
            </a:fld>
            <a:endParaRPr lang="en-GB"/>
          </a:p>
        </p:txBody>
      </p:sp>
      <p:sp>
        <p:nvSpPr>
          <p:cNvPr id="6" name="Footer Placeholder 5">
            <a:extLst>
              <a:ext uri="{FF2B5EF4-FFF2-40B4-BE49-F238E27FC236}">
                <a16:creationId xmlns:a16="http://schemas.microsoft.com/office/drawing/2014/main" xmlns="" id="{A653B382-1C5D-404C-AD23-5EBCC56B22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8D73DF7A-6EEB-4BF4-AC15-392253E655E2}"/>
              </a:ext>
            </a:extLst>
          </p:cNvPr>
          <p:cNvSpPr>
            <a:spLocks noGrp="1"/>
          </p:cNvSpPr>
          <p:nvPr>
            <p:ph type="sldNum" sz="quarter" idx="12"/>
          </p:nvPr>
        </p:nvSpPr>
        <p:spPr/>
        <p:txBody>
          <a:bodyPr/>
          <a:lstStyle/>
          <a:p>
            <a:fld id="{F13744E8-19BF-408E-BDEA-116274DD0D68}" type="slidenum">
              <a:rPr lang="en-GB" smtClean="0"/>
              <a:t>‹Nº›</a:t>
            </a:fld>
            <a:endParaRPr lang="en-GB"/>
          </a:p>
        </p:txBody>
      </p:sp>
    </p:spTree>
    <p:extLst>
      <p:ext uri="{BB962C8B-B14F-4D97-AF65-F5344CB8AC3E}">
        <p14:creationId xmlns:p14="http://schemas.microsoft.com/office/powerpoint/2010/main" val="2470443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698459-3F63-4D05-B786-AE000F05CA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5664CEC9-1F81-4822-8B80-55E9E49B0D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103868B4-6713-4E11-8B18-CCB0523DC7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ED8A22A-657C-456F-A34A-49ECE221898E}"/>
              </a:ext>
            </a:extLst>
          </p:cNvPr>
          <p:cNvSpPr>
            <a:spLocks noGrp="1"/>
          </p:cNvSpPr>
          <p:nvPr>
            <p:ph type="dt" sz="half" idx="10"/>
          </p:nvPr>
        </p:nvSpPr>
        <p:spPr/>
        <p:txBody>
          <a:bodyPr/>
          <a:lstStyle/>
          <a:p>
            <a:fld id="{5E1C91E7-ACCD-411A-AF20-BBAF26E37F76}" type="datetimeFigureOut">
              <a:rPr lang="en-GB" smtClean="0"/>
              <a:t>28/06/2021</a:t>
            </a:fld>
            <a:endParaRPr lang="en-GB"/>
          </a:p>
        </p:txBody>
      </p:sp>
      <p:sp>
        <p:nvSpPr>
          <p:cNvPr id="6" name="Footer Placeholder 5">
            <a:extLst>
              <a:ext uri="{FF2B5EF4-FFF2-40B4-BE49-F238E27FC236}">
                <a16:creationId xmlns:a16="http://schemas.microsoft.com/office/drawing/2014/main" xmlns="" id="{A82E815D-801D-4E1F-97CF-E9FE2E75E8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7CFFBDAD-C92E-4F6E-ABC0-5BDCB3B67A38}"/>
              </a:ext>
            </a:extLst>
          </p:cNvPr>
          <p:cNvSpPr>
            <a:spLocks noGrp="1"/>
          </p:cNvSpPr>
          <p:nvPr>
            <p:ph type="sldNum" sz="quarter" idx="12"/>
          </p:nvPr>
        </p:nvSpPr>
        <p:spPr/>
        <p:txBody>
          <a:bodyPr/>
          <a:lstStyle/>
          <a:p>
            <a:fld id="{F13744E8-19BF-408E-BDEA-116274DD0D68}" type="slidenum">
              <a:rPr lang="en-GB" smtClean="0"/>
              <a:t>‹Nº›</a:t>
            </a:fld>
            <a:endParaRPr lang="en-GB"/>
          </a:p>
        </p:txBody>
      </p:sp>
    </p:spTree>
    <p:extLst>
      <p:ext uri="{BB962C8B-B14F-4D97-AF65-F5344CB8AC3E}">
        <p14:creationId xmlns:p14="http://schemas.microsoft.com/office/powerpoint/2010/main" val="3020389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F964416-0678-4DAC-AF74-2CAB616025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4E08CBE-7BD8-4E1F-B02E-CBA9C31F37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80BCEA6-079E-4B36-BD65-9C31EB7BAB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1C91E7-ACCD-411A-AF20-BBAF26E37F76}" type="datetimeFigureOut">
              <a:rPr lang="en-GB" smtClean="0"/>
              <a:t>28/06/2021</a:t>
            </a:fld>
            <a:endParaRPr lang="en-GB"/>
          </a:p>
        </p:txBody>
      </p:sp>
      <p:sp>
        <p:nvSpPr>
          <p:cNvPr id="5" name="Footer Placeholder 4">
            <a:extLst>
              <a:ext uri="{FF2B5EF4-FFF2-40B4-BE49-F238E27FC236}">
                <a16:creationId xmlns:a16="http://schemas.microsoft.com/office/drawing/2014/main" xmlns="" id="{4768B68D-0734-4DF4-B735-F4168F8012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D556F80D-6691-4D0B-800E-BF9EBDB443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3744E8-19BF-408E-BDEA-116274DD0D68}" type="slidenum">
              <a:rPr lang="en-GB" smtClean="0"/>
              <a:t>‹Nº›</a:t>
            </a:fld>
            <a:endParaRPr lang="en-GB"/>
          </a:p>
        </p:txBody>
      </p:sp>
    </p:spTree>
    <p:extLst>
      <p:ext uri="{BB962C8B-B14F-4D97-AF65-F5344CB8AC3E}">
        <p14:creationId xmlns:p14="http://schemas.microsoft.com/office/powerpoint/2010/main" val="1783849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5BB2DEC2-CE55-4A27-9641-C66014CC1148}"/>
              </a:ext>
            </a:extLst>
          </p:cNvPr>
          <p:cNvPicPr>
            <a:picLocks noChangeAspect="1"/>
          </p:cNvPicPr>
          <p:nvPr/>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xmlns="" id="{BA85154A-1B0C-4961-A25A-DF13210279D3}"/>
              </a:ext>
            </a:extLst>
          </p:cNvPr>
          <p:cNvPicPr>
            <a:picLocks noChangeAspect="1"/>
          </p:cNvPicPr>
          <p:nvPr/>
        </p:nvPicPr>
        <p:blipFill>
          <a:blip r:embed="rId3"/>
          <a:stretch>
            <a:fillRect/>
          </a:stretch>
        </p:blipFill>
        <p:spPr>
          <a:xfrm>
            <a:off x="10851845" y="4485501"/>
            <a:ext cx="1024217" cy="1767993"/>
          </a:xfrm>
          <a:prstGeom prst="rect">
            <a:avLst/>
          </a:prstGeom>
        </p:spPr>
      </p:pic>
      <p:sp>
        <p:nvSpPr>
          <p:cNvPr id="29" name="TextBox 28">
            <a:extLst>
              <a:ext uri="{FF2B5EF4-FFF2-40B4-BE49-F238E27FC236}">
                <a16:creationId xmlns:a16="http://schemas.microsoft.com/office/drawing/2014/main" xmlns="" id="{007B9CC6-8276-4F79-9F0C-B960E1617DF8}"/>
              </a:ext>
            </a:extLst>
          </p:cNvPr>
          <p:cNvSpPr txBox="1"/>
          <p:nvPr/>
        </p:nvSpPr>
        <p:spPr>
          <a:xfrm>
            <a:off x="896236" y="4874334"/>
            <a:ext cx="10164023" cy="461665"/>
          </a:xfrm>
          <a:prstGeom prst="rect">
            <a:avLst/>
          </a:prstGeom>
          <a:noFill/>
        </p:spPr>
        <p:txBody>
          <a:bodyPr wrap="square">
            <a:spAutoFit/>
          </a:bodyPr>
          <a:lstStyle/>
          <a:p>
            <a:r>
              <a:rPr lang="en-GB" sz="2400" b="1" i="0" dirty="0">
                <a:solidFill>
                  <a:srgbClr val="16273A"/>
                </a:solidFill>
                <a:effectLst/>
                <a:latin typeface="Arial" panose="020B0604020202020204" pitchFamily="34" charset="0"/>
                <a:cs typeface="Arial" panose="020B0604020202020204" pitchFamily="34" charset="0"/>
              </a:rPr>
              <a:t>“Building Urban Economic Resilience during and after COVID-19”</a:t>
            </a:r>
          </a:p>
        </p:txBody>
      </p:sp>
      <p:sp>
        <p:nvSpPr>
          <p:cNvPr id="30" name="TextBox 29">
            <a:extLst>
              <a:ext uri="{FF2B5EF4-FFF2-40B4-BE49-F238E27FC236}">
                <a16:creationId xmlns:a16="http://schemas.microsoft.com/office/drawing/2014/main" xmlns="" id="{5299BE0F-B4B0-49C6-A540-9B573D1B17E4}"/>
              </a:ext>
            </a:extLst>
          </p:cNvPr>
          <p:cNvSpPr txBox="1"/>
          <p:nvPr/>
        </p:nvSpPr>
        <p:spPr>
          <a:xfrm>
            <a:off x="896237" y="5277075"/>
            <a:ext cx="7838649" cy="338554"/>
          </a:xfrm>
          <a:prstGeom prst="rect">
            <a:avLst/>
          </a:prstGeom>
          <a:noFill/>
        </p:spPr>
        <p:txBody>
          <a:bodyPr wrap="square" rtlCol="0">
            <a:spAutoFit/>
          </a:bodyPr>
          <a:lstStyle/>
          <a:p>
            <a:r>
              <a:rPr lang="en-GB" sz="1600" b="0" i="0" dirty="0">
                <a:solidFill>
                  <a:schemeClr val="tx1">
                    <a:lumMod val="85000"/>
                    <a:lumOff val="15000"/>
                  </a:schemeClr>
                </a:solidFill>
                <a:effectLst/>
                <a:latin typeface="Arial" panose="020B0604020202020204" pitchFamily="34" charset="0"/>
                <a:cs typeface="Arial" panose="020B0604020202020204" pitchFamily="34" charset="0"/>
              </a:rPr>
              <a:t>UNDA COVID-19 RAPID RESPONSE</a:t>
            </a:r>
          </a:p>
        </p:txBody>
      </p:sp>
      <p:sp>
        <p:nvSpPr>
          <p:cNvPr id="19" name="TextBox 18">
            <a:extLst>
              <a:ext uri="{FF2B5EF4-FFF2-40B4-BE49-F238E27FC236}">
                <a16:creationId xmlns:a16="http://schemas.microsoft.com/office/drawing/2014/main" xmlns="" id="{4530FACF-4671-4A73-AC0D-CF75BE50D06A}"/>
              </a:ext>
            </a:extLst>
          </p:cNvPr>
          <p:cNvSpPr txBox="1"/>
          <p:nvPr/>
        </p:nvSpPr>
        <p:spPr>
          <a:xfrm>
            <a:off x="896237" y="5615629"/>
            <a:ext cx="1349605" cy="276999"/>
          </a:xfrm>
          <a:prstGeom prst="rect">
            <a:avLst/>
          </a:prstGeom>
          <a:noFill/>
        </p:spPr>
        <p:txBody>
          <a:bodyPr wrap="square">
            <a:spAutoFit/>
          </a:bodyPr>
          <a:lstStyle/>
          <a:p>
            <a:pPr marL="0" lvl="0" indent="0" rtl="0">
              <a:spcBef>
                <a:spcPts val="0"/>
              </a:spcBef>
              <a:spcAft>
                <a:spcPts val="0"/>
              </a:spcAft>
              <a:buNone/>
            </a:pPr>
            <a:r>
              <a:rPr lang="en-US" sz="1200" dirty="0">
                <a:solidFill>
                  <a:schemeClr val="bg1">
                    <a:lumMod val="65000"/>
                  </a:schemeClr>
                </a:solidFill>
                <a:latin typeface="Arial" panose="020B0604020202020204" pitchFamily="34" charset="0"/>
                <a:ea typeface="Raleway"/>
                <a:cs typeface="Arial" panose="020B0604020202020204" pitchFamily="34" charset="0"/>
                <a:sym typeface="Raleway"/>
              </a:rPr>
              <a:t>28 June 2021</a:t>
            </a:r>
          </a:p>
        </p:txBody>
      </p:sp>
      <p:sp>
        <p:nvSpPr>
          <p:cNvPr id="8" name="TextBox 28">
            <a:extLst>
              <a:ext uri="{FF2B5EF4-FFF2-40B4-BE49-F238E27FC236}">
                <a16:creationId xmlns:a16="http://schemas.microsoft.com/office/drawing/2014/main" xmlns="" id="{007B9CC6-8276-4F79-9F0C-B960E1617DF8}"/>
              </a:ext>
            </a:extLst>
          </p:cNvPr>
          <p:cNvSpPr txBox="1"/>
          <p:nvPr/>
        </p:nvSpPr>
        <p:spPr>
          <a:xfrm>
            <a:off x="896236" y="4111179"/>
            <a:ext cx="9955609" cy="83099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solidFill>
                  <a:srgbClr val="16273A"/>
                </a:solidFill>
                <a:latin typeface="Arial" panose="020B0604020202020204" pitchFamily="34" charset="0"/>
                <a:cs typeface="Arial" panose="020B0604020202020204" pitchFamily="34" charset="0"/>
              </a:rPr>
              <a:t>Geneva Cities Hub – 3</a:t>
            </a:r>
            <a:r>
              <a:rPr lang="en-GB" sz="2400" b="1" baseline="30000" dirty="0">
                <a:solidFill>
                  <a:srgbClr val="16273A"/>
                </a:solidFill>
                <a:latin typeface="Arial" panose="020B0604020202020204" pitchFamily="34" charset="0"/>
                <a:cs typeface="Arial" panose="020B0604020202020204" pitchFamily="34" charset="0"/>
              </a:rPr>
              <a:t>rd</a:t>
            </a:r>
            <a:r>
              <a:rPr lang="en-GB" sz="2400" b="1" dirty="0">
                <a:solidFill>
                  <a:srgbClr val="16273A"/>
                </a:solidFill>
                <a:latin typeface="Arial" panose="020B0604020202020204" pitchFamily="34" charset="0"/>
                <a:cs typeface="Arial" panose="020B0604020202020204" pitchFamily="34" charset="0"/>
              </a:rPr>
              <a:t> Geneva Urban Debate</a:t>
            </a:r>
          </a:p>
          <a:p>
            <a:r>
              <a:rPr lang="en-GB" sz="2400" b="1" dirty="0">
                <a:solidFill>
                  <a:srgbClr val="16273A"/>
                </a:solidFill>
                <a:latin typeface="Arial" panose="020B0604020202020204" pitchFamily="34" charset="0"/>
                <a:cs typeface="Arial" panose="020B0604020202020204" pitchFamily="34" charset="0"/>
              </a:rPr>
              <a:t>Post-COVID Economic &amp; Financial Recovery: What about the City?</a:t>
            </a:r>
            <a:endParaRPr lang="en-GB" sz="2400" b="1" i="0" dirty="0">
              <a:solidFill>
                <a:srgbClr val="16273A"/>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7647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F1BE0024-FF87-4353-9A0D-C0026B7C3B80}"/>
              </a:ext>
            </a:extLst>
          </p:cNvPr>
          <p:cNvPicPr>
            <a:picLocks noChangeAspect="1"/>
          </p:cNvPicPr>
          <p:nvPr/>
        </p:nvPicPr>
        <p:blipFill>
          <a:blip r:embed="rId3"/>
          <a:stretch>
            <a:fillRect/>
          </a:stretch>
        </p:blipFill>
        <p:spPr>
          <a:xfrm>
            <a:off x="0" y="0"/>
            <a:ext cx="12192000" cy="6858000"/>
          </a:xfrm>
          <a:prstGeom prst="rect">
            <a:avLst/>
          </a:prstGeom>
        </p:spPr>
      </p:pic>
      <p:sp>
        <p:nvSpPr>
          <p:cNvPr id="17" name="TextBox 1">
            <a:extLst>
              <a:ext uri="{FF2B5EF4-FFF2-40B4-BE49-F238E27FC236}">
                <a16:creationId xmlns:a16="http://schemas.microsoft.com/office/drawing/2014/main" xmlns="" id="{FD56E805-7FE8-4BE4-8FD4-4BD072D3C6D6}"/>
              </a:ext>
            </a:extLst>
          </p:cNvPr>
          <p:cNvSpPr txBox="1"/>
          <p:nvPr/>
        </p:nvSpPr>
        <p:spPr>
          <a:xfrm>
            <a:off x="677083" y="1007748"/>
            <a:ext cx="9388240" cy="584775"/>
          </a:xfrm>
          <a:prstGeom prst="rect">
            <a:avLst/>
          </a:prstGeom>
          <a:noFill/>
        </p:spPr>
        <p:txBody>
          <a:bodyPr wrap="square" rtlCol="0">
            <a:spAutoFit/>
          </a:bodyPr>
          <a:lstStyle/>
          <a:p>
            <a:pPr>
              <a:spcBef>
                <a:spcPts val="300"/>
              </a:spcBef>
            </a:pPr>
            <a:r>
              <a:rPr lang="en-US" sz="3200" b="1" dirty="0">
                <a:latin typeface="Arial" panose="020B0604020202020204" pitchFamily="34" charset="0"/>
                <a:ea typeface="+mj-ea"/>
                <a:cs typeface="Arial" panose="020B0604020202020204" pitchFamily="34" charset="0"/>
              </a:rPr>
              <a:t>Urban Resilience Diagnostic Tool - Overview</a:t>
            </a:r>
            <a:endParaRPr lang="aa-ET" sz="2400" dirty="0">
              <a:latin typeface="Arial" panose="020B0604020202020204" pitchFamily="34" charset="0"/>
              <a:cs typeface="Arial" panose="020B0604020202020204" pitchFamily="34" charset="0"/>
            </a:endParaRPr>
          </a:p>
        </p:txBody>
      </p:sp>
      <p:pic>
        <p:nvPicPr>
          <p:cNvPr id="23" name="Imagen 22"/>
          <p:cNvPicPr>
            <a:picLocks noChangeAspect="1"/>
          </p:cNvPicPr>
          <p:nvPr/>
        </p:nvPicPr>
        <p:blipFill rotWithShape="1">
          <a:blip r:embed="rId4" cstate="print">
            <a:extLst>
              <a:ext uri="{28A0092B-C50C-407E-A947-70E740481C1C}">
                <a14:useLocalDpi xmlns:a14="http://schemas.microsoft.com/office/drawing/2010/main" val="0"/>
              </a:ext>
            </a:extLst>
          </a:blip>
          <a:srcRect l="23108" t="2196" r="22815"/>
          <a:stretch/>
        </p:blipFill>
        <p:spPr>
          <a:xfrm>
            <a:off x="10758062" y="902814"/>
            <a:ext cx="650966" cy="619281"/>
          </a:xfrm>
          <a:prstGeom prst="rect">
            <a:avLst/>
          </a:prstGeom>
        </p:spPr>
      </p:pic>
      <p:pic>
        <p:nvPicPr>
          <p:cNvPr id="26" name="Imagen 25"/>
          <p:cNvPicPr>
            <a:picLocks noChangeAspect="1"/>
          </p:cNvPicPr>
          <p:nvPr/>
        </p:nvPicPr>
        <p:blipFill rotWithShape="1">
          <a:blip r:embed="rId5"/>
          <a:srcRect l="33234" t="16636" r="32982" b="4954"/>
          <a:stretch/>
        </p:blipFill>
        <p:spPr>
          <a:xfrm>
            <a:off x="830460" y="2077879"/>
            <a:ext cx="2569518" cy="3354504"/>
          </a:xfrm>
          <a:prstGeom prst="rect">
            <a:avLst/>
          </a:prstGeom>
          <a:ln w="12700">
            <a:solidFill>
              <a:schemeClr val="tx1"/>
            </a:solidFill>
          </a:ln>
        </p:spPr>
      </p:pic>
      <p:sp>
        <p:nvSpPr>
          <p:cNvPr id="27" name="Pentágono 26"/>
          <p:cNvSpPr/>
          <p:nvPr/>
        </p:nvSpPr>
        <p:spPr>
          <a:xfrm rot="10800000">
            <a:off x="3582592" y="1948763"/>
            <a:ext cx="7916669" cy="5810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entágono 27"/>
          <p:cNvSpPr/>
          <p:nvPr/>
        </p:nvSpPr>
        <p:spPr>
          <a:xfrm rot="10800000">
            <a:off x="3582592" y="2679754"/>
            <a:ext cx="7916669" cy="5810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Pentágono 30"/>
          <p:cNvSpPr/>
          <p:nvPr/>
        </p:nvSpPr>
        <p:spPr>
          <a:xfrm rot="10800000">
            <a:off x="3582592" y="3445976"/>
            <a:ext cx="7916669" cy="5810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Pentágono 31"/>
          <p:cNvSpPr/>
          <p:nvPr/>
        </p:nvSpPr>
        <p:spPr>
          <a:xfrm rot="10800000">
            <a:off x="3582592" y="4181008"/>
            <a:ext cx="7916669" cy="5810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Pentágono 32"/>
          <p:cNvSpPr/>
          <p:nvPr/>
        </p:nvSpPr>
        <p:spPr>
          <a:xfrm rot="10800000">
            <a:off x="3582592" y="4887467"/>
            <a:ext cx="7916669" cy="5810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1">
            <a:extLst>
              <a:ext uri="{FF2B5EF4-FFF2-40B4-BE49-F238E27FC236}">
                <a16:creationId xmlns:a16="http://schemas.microsoft.com/office/drawing/2014/main" xmlns="" id="{FD56E805-7FE8-4BE4-8FD4-4BD072D3C6D6}"/>
              </a:ext>
            </a:extLst>
          </p:cNvPr>
          <p:cNvSpPr txBox="1"/>
          <p:nvPr/>
        </p:nvSpPr>
        <p:spPr>
          <a:xfrm>
            <a:off x="5621496" y="2713901"/>
            <a:ext cx="5995682" cy="501676"/>
          </a:xfrm>
          <a:prstGeom prst="rect">
            <a:avLst/>
          </a:prstGeom>
          <a:noFill/>
        </p:spPr>
        <p:txBody>
          <a:bodyPr wrap="square" rtlCol="0">
            <a:spAutoFit/>
          </a:bodyPr>
          <a:lstStyle>
            <a:defPPr>
              <a:defRPr lang="en-US"/>
            </a:defPPr>
            <a:lvl1pPr>
              <a:spcBef>
                <a:spcPts val="300"/>
              </a:spcBef>
              <a:defRPr sz="3000" b="1">
                <a:solidFill>
                  <a:schemeClr val="bg1"/>
                </a:solidFill>
              </a:defRPr>
            </a:lvl1pPr>
          </a:lstStyle>
          <a:p>
            <a:pPr>
              <a:lnSpc>
                <a:spcPct val="95000"/>
              </a:lnSpc>
              <a:spcAft>
                <a:spcPts val="800"/>
              </a:spcAft>
            </a:pPr>
            <a:r>
              <a:rPr lang="en-US" sz="2800" dirty="0">
                <a:ea typeface="DengXian" panose="02010600030101010101" pitchFamily="2" charset="-122"/>
                <a:cs typeface="Arial" panose="020B0604020202020204" pitchFamily="34" charset="0"/>
              </a:rPr>
              <a:t>RA2: Resilience of local labour market</a:t>
            </a:r>
            <a:endParaRPr lang="en-CA" sz="2800" dirty="0">
              <a:ea typeface="DengXian" panose="02010600030101010101" pitchFamily="2" charset="-122"/>
              <a:cs typeface="Arial" panose="020B0604020202020204" pitchFamily="34" charset="0"/>
            </a:endParaRPr>
          </a:p>
        </p:txBody>
      </p:sp>
      <p:sp>
        <p:nvSpPr>
          <p:cNvPr id="35" name="TextBox 1">
            <a:extLst>
              <a:ext uri="{FF2B5EF4-FFF2-40B4-BE49-F238E27FC236}">
                <a16:creationId xmlns:a16="http://schemas.microsoft.com/office/drawing/2014/main" xmlns="" id="{FD56E805-7FE8-4BE4-8FD4-4BD072D3C6D6}"/>
              </a:ext>
            </a:extLst>
          </p:cNvPr>
          <p:cNvSpPr txBox="1"/>
          <p:nvPr/>
        </p:nvSpPr>
        <p:spPr>
          <a:xfrm>
            <a:off x="5371204" y="3488026"/>
            <a:ext cx="6184604" cy="501676"/>
          </a:xfrm>
          <a:prstGeom prst="rect">
            <a:avLst/>
          </a:prstGeom>
          <a:noFill/>
        </p:spPr>
        <p:txBody>
          <a:bodyPr wrap="square" rtlCol="0">
            <a:spAutoFit/>
          </a:bodyPr>
          <a:lstStyle>
            <a:defPPr>
              <a:defRPr lang="en-US"/>
            </a:defPPr>
            <a:lvl1pPr>
              <a:spcBef>
                <a:spcPts val="300"/>
              </a:spcBef>
              <a:defRPr sz="3000" b="1">
                <a:solidFill>
                  <a:schemeClr val="bg1"/>
                </a:solidFill>
              </a:defRPr>
            </a:lvl1pPr>
          </a:lstStyle>
          <a:p>
            <a:pPr>
              <a:lnSpc>
                <a:spcPct val="95000"/>
              </a:lnSpc>
              <a:spcAft>
                <a:spcPts val="800"/>
              </a:spcAft>
            </a:pPr>
            <a:r>
              <a:rPr lang="en-US" sz="2800" dirty="0">
                <a:ea typeface="DengXian" panose="02010600030101010101" pitchFamily="2" charset="-122"/>
                <a:cs typeface="Arial" panose="020B0604020202020204" pitchFamily="34" charset="0"/>
              </a:rPr>
              <a:t>RA3: Resilience of local financial system</a:t>
            </a:r>
            <a:endParaRPr lang="en-CA" sz="2800" dirty="0">
              <a:ea typeface="DengXian" panose="02010600030101010101" pitchFamily="2" charset="-122"/>
              <a:cs typeface="Arial" panose="020B0604020202020204" pitchFamily="34" charset="0"/>
            </a:endParaRPr>
          </a:p>
        </p:txBody>
      </p:sp>
      <p:sp>
        <p:nvSpPr>
          <p:cNvPr id="36" name="TextBox 1">
            <a:extLst>
              <a:ext uri="{FF2B5EF4-FFF2-40B4-BE49-F238E27FC236}">
                <a16:creationId xmlns:a16="http://schemas.microsoft.com/office/drawing/2014/main" xmlns="" id="{FD56E805-7FE8-4BE4-8FD4-4BD072D3C6D6}"/>
              </a:ext>
            </a:extLst>
          </p:cNvPr>
          <p:cNvSpPr txBox="1"/>
          <p:nvPr/>
        </p:nvSpPr>
        <p:spPr>
          <a:xfrm>
            <a:off x="4469827" y="2002852"/>
            <a:ext cx="7294635" cy="501676"/>
          </a:xfrm>
          <a:prstGeom prst="rect">
            <a:avLst/>
          </a:prstGeom>
          <a:noFill/>
        </p:spPr>
        <p:txBody>
          <a:bodyPr wrap="square" rtlCol="0">
            <a:spAutoFit/>
          </a:bodyPr>
          <a:lstStyle>
            <a:defPPr>
              <a:defRPr lang="en-US"/>
            </a:defPPr>
            <a:lvl1pPr>
              <a:spcBef>
                <a:spcPts val="300"/>
              </a:spcBef>
              <a:defRPr sz="3000" b="1">
                <a:solidFill>
                  <a:schemeClr val="bg1"/>
                </a:solidFill>
              </a:defRPr>
            </a:lvl1pPr>
          </a:lstStyle>
          <a:p>
            <a:pPr>
              <a:lnSpc>
                <a:spcPct val="95000"/>
              </a:lnSpc>
              <a:spcAft>
                <a:spcPts val="800"/>
              </a:spcAft>
            </a:pPr>
            <a:r>
              <a:rPr lang="en-US" sz="2800" dirty="0">
                <a:ea typeface="DengXian" panose="02010600030101010101" pitchFamily="2" charset="-122"/>
                <a:cs typeface="Arial" panose="020B0604020202020204" pitchFamily="34" charset="0"/>
              </a:rPr>
              <a:t>RA1: Resilience of local business environment</a:t>
            </a:r>
            <a:endParaRPr lang="en-CA" sz="2800" dirty="0">
              <a:ea typeface="DengXian" panose="02010600030101010101" pitchFamily="2" charset="-122"/>
              <a:cs typeface="Arial" panose="020B0604020202020204" pitchFamily="34" charset="0"/>
            </a:endParaRPr>
          </a:p>
        </p:txBody>
      </p:sp>
      <p:sp>
        <p:nvSpPr>
          <p:cNvPr id="37" name="TextBox 1">
            <a:extLst>
              <a:ext uri="{FF2B5EF4-FFF2-40B4-BE49-F238E27FC236}">
                <a16:creationId xmlns:a16="http://schemas.microsoft.com/office/drawing/2014/main" xmlns="" id="{FD56E805-7FE8-4BE4-8FD4-4BD072D3C6D6}"/>
              </a:ext>
            </a:extLst>
          </p:cNvPr>
          <p:cNvSpPr txBox="1"/>
          <p:nvPr/>
        </p:nvSpPr>
        <p:spPr>
          <a:xfrm>
            <a:off x="5371203" y="4206424"/>
            <a:ext cx="6245974" cy="501676"/>
          </a:xfrm>
          <a:prstGeom prst="rect">
            <a:avLst/>
          </a:prstGeom>
          <a:noFill/>
        </p:spPr>
        <p:txBody>
          <a:bodyPr wrap="square" rtlCol="0">
            <a:spAutoFit/>
          </a:bodyPr>
          <a:lstStyle>
            <a:defPPr>
              <a:defRPr lang="en-US"/>
            </a:defPPr>
            <a:lvl1pPr>
              <a:spcBef>
                <a:spcPts val="300"/>
              </a:spcBef>
              <a:defRPr sz="3000" b="1">
                <a:solidFill>
                  <a:schemeClr val="bg1"/>
                </a:solidFill>
              </a:defRPr>
            </a:lvl1pPr>
          </a:lstStyle>
          <a:p>
            <a:pPr>
              <a:lnSpc>
                <a:spcPct val="95000"/>
              </a:lnSpc>
              <a:spcAft>
                <a:spcPts val="800"/>
              </a:spcAft>
            </a:pPr>
            <a:r>
              <a:rPr lang="en-US" sz="2800" dirty="0">
                <a:ea typeface="DengXian" panose="02010600030101010101" pitchFamily="2" charset="-122"/>
                <a:cs typeface="Arial" panose="020B0604020202020204" pitchFamily="34" charset="0"/>
              </a:rPr>
              <a:t>RA4: Resilience of economic governance </a:t>
            </a:r>
            <a:endParaRPr lang="en-CA" sz="2800" dirty="0">
              <a:ea typeface="DengXian" panose="02010600030101010101" pitchFamily="2" charset="-122"/>
              <a:cs typeface="Arial" panose="020B0604020202020204" pitchFamily="34" charset="0"/>
            </a:endParaRPr>
          </a:p>
        </p:txBody>
      </p:sp>
      <p:sp>
        <p:nvSpPr>
          <p:cNvPr id="51" name="TextBox 1">
            <a:extLst>
              <a:ext uri="{FF2B5EF4-FFF2-40B4-BE49-F238E27FC236}">
                <a16:creationId xmlns:a16="http://schemas.microsoft.com/office/drawing/2014/main" xmlns="" id="{FD56E805-7FE8-4BE4-8FD4-4BD072D3C6D6}"/>
              </a:ext>
            </a:extLst>
          </p:cNvPr>
          <p:cNvSpPr txBox="1"/>
          <p:nvPr/>
        </p:nvSpPr>
        <p:spPr>
          <a:xfrm>
            <a:off x="4617113" y="4916040"/>
            <a:ext cx="7349867" cy="501676"/>
          </a:xfrm>
          <a:prstGeom prst="rect">
            <a:avLst/>
          </a:prstGeom>
          <a:noFill/>
        </p:spPr>
        <p:txBody>
          <a:bodyPr wrap="square" rtlCol="0">
            <a:spAutoFit/>
          </a:bodyPr>
          <a:lstStyle>
            <a:defPPr>
              <a:defRPr lang="en-US"/>
            </a:defPPr>
            <a:lvl1pPr>
              <a:spcBef>
                <a:spcPts val="300"/>
              </a:spcBef>
              <a:defRPr sz="3000" b="1">
                <a:solidFill>
                  <a:schemeClr val="bg1"/>
                </a:solidFill>
              </a:defRPr>
            </a:lvl1pPr>
          </a:lstStyle>
          <a:p>
            <a:pPr>
              <a:lnSpc>
                <a:spcPct val="95000"/>
              </a:lnSpc>
              <a:spcAft>
                <a:spcPts val="800"/>
              </a:spcAft>
            </a:pPr>
            <a:r>
              <a:rPr lang="en-US" sz="2800" dirty="0">
                <a:ea typeface="DengXian" panose="02010600030101010101" pitchFamily="2" charset="-122"/>
                <a:cs typeface="Arial" panose="020B0604020202020204" pitchFamily="34" charset="0"/>
              </a:rPr>
              <a:t>RA5: Resilience of basic service infrastructure </a:t>
            </a:r>
            <a:endParaRPr lang="en-CA" sz="2800" dirty="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1487905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F1BE0024-FF87-4353-9A0D-C0026B7C3B80}"/>
              </a:ext>
            </a:extLst>
          </p:cNvPr>
          <p:cNvPicPr>
            <a:picLocks noChangeAspect="1"/>
          </p:cNvPicPr>
          <p:nvPr/>
        </p:nvPicPr>
        <p:blipFill>
          <a:blip r:embed="rId2"/>
          <a:stretch>
            <a:fillRect/>
          </a:stretch>
        </p:blipFill>
        <p:spPr>
          <a:xfrm>
            <a:off x="0" y="0"/>
            <a:ext cx="12192000" cy="6858000"/>
          </a:xfrm>
          <a:prstGeom prst="rect">
            <a:avLst/>
          </a:prstGeom>
        </p:spPr>
      </p:pic>
      <p:sp>
        <p:nvSpPr>
          <p:cNvPr id="18" name="TextBox 1">
            <a:extLst>
              <a:ext uri="{FF2B5EF4-FFF2-40B4-BE49-F238E27FC236}">
                <a16:creationId xmlns:a16="http://schemas.microsoft.com/office/drawing/2014/main" xmlns="" id="{FD56E805-7FE8-4BE4-8FD4-4BD072D3C6D6}"/>
              </a:ext>
            </a:extLst>
          </p:cNvPr>
          <p:cNvSpPr txBox="1"/>
          <p:nvPr/>
        </p:nvSpPr>
        <p:spPr>
          <a:xfrm>
            <a:off x="677083" y="1007748"/>
            <a:ext cx="10638530" cy="523220"/>
          </a:xfrm>
          <a:prstGeom prst="rect">
            <a:avLst/>
          </a:prstGeom>
          <a:noFill/>
        </p:spPr>
        <p:txBody>
          <a:bodyPr wrap="square" rtlCol="0">
            <a:spAutoFit/>
          </a:bodyPr>
          <a:lstStyle/>
          <a:p>
            <a:pPr>
              <a:spcBef>
                <a:spcPts val="300"/>
              </a:spcBef>
            </a:pPr>
            <a:r>
              <a:rPr lang="en-US" sz="2800" b="1" dirty="0">
                <a:latin typeface="Arial" panose="020B0604020202020204" pitchFamily="34" charset="0"/>
                <a:ea typeface="+mj-ea"/>
                <a:cs typeface="Arial" panose="020B0604020202020204" pitchFamily="34" charset="0"/>
              </a:rPr>
              <a:t>Urban Resilience Diagnostic Tool – Structure and Products</a:t>
            </a:r>
            <a:endParaRPr lang="aa-ET" sz="2000" dirty="0">
              <a:latin typeface="Arial" panose="020B0604020202020204" pitchFamily="34" charset="0"/>
              <a:cs typeface="Arial" panose="020B0604020202020204" pitchFamily="34" charset="0"/>
            </a:endParaRPr>
          </a:p>
        </p:txBody>
      </p:sp>
      <p:grpSp>
        <p:nvGrpSpPr>
          <p:cNvPr id="19" name="Canvas 48">
            <a:extLst>
              <a:ext uri="{FF2B5EF4-FFF2-40B4-BE49-F238E27FC236}">
                <a16:creationId xmlns:a16="http://schemas.microsoft.com/office/drawing/2014/main" xmlns="" id="{2D2FD6CE-CFBA-4D77-80E9-83BAFF414E06}"/>
              </a:ext>
            </a:extLst>
          </p:cNvPr>
          <p:cNvGrpSpPr/>
          <p:nvPr/>
        </p:nvGrpSpPr>
        <p:grpSpPr>
          <a:xfrm>
            <a:off x="4908327" y="1746610"/>
            <a:ext cx="6714987" cy="4055642"/>
            <a:chOff x="5764" y="46265"/>
            <a:chExt cx="6070456" cy="3270333"/>
          </a:xfrm>
        </p:grpSpPr>
        <p:sp>
          <p:nvSpPr>
            <p:cNvPr id="20" name="Rectangle: Rounded Corners 5">
              <a:extLst>
                <a:ext uri="{FF2B5EF4-FFF2-40B4-BE49-F238E27FC236}">
                  <a16:creationId xmlns:a16="http://schemas.microsoft.com/office/drawing/2014/main" xmlns="" id="{7857235C-8B5C-42A3-A4A8-E2370FD1A8E9}"/>
                </a:ext>
              </a:extLst>
            </p:cNvPr>
            <p:cNvSpPr/>
            <p:nvPr/>
          </p:nvSpPr>
          <p:spPr>
            <a:xfrm>
              <a:off x="5764" y="144650"/>
              <a:ext cx="920210" cy="9552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200" dirty="0">
                  <a:effectLst/>
                  <a:latin typeface="Arial" panose="020B0604020202020204" pitchFamily="34" charset="0"/>
                  <a:ea typeface="DengXian" panose="02010600030101010101" pitchFamily="2" charset="-122"/>
                  <a:cs typeface="Arial" panose="020B0604020202020204" pitchFamily="34" charset="0"/>
                </a:rPr>
                <a:t>Resilience diagnostic</a:t>
              </a:r>
              <a:endParaRPr lang="en-CA" sz="1200" dirty="0">
                <a:effectLst/>
                <a:latin typeface="Arial" panose="020B0604020202020204" pitchFamily="34" charset="0"/>
                <a:ea typeface="DengXian" panose="02010600030101010101" pitchFamily="2" charset="-122"/>
                <a:cs typeface="Arial" panose="020B0604020202020204" pitchFamily="34" charset="0"/>
              </a:endParaRPr>
            </a:p>
          </p:txBody>
        </p:sp>
        <p:sp>
          <p:nvSpPr>
            <p:cNvPr id="22" name="Rectangle: Rounded Corners 6">
              <a:extLst>
                <a:ext uri="{FF2B5EF4-FFF2-40B4-BE49-F238E27FC236}">
                  <a16:creationId xmlns:a16="http://schemas.microsoft.com/office/drawing/2014/main" xmlns="" id="{8983D17B-2327-4DDD-B5B2-1A991B9AD10A}"/>
                </a:ext>
              </a:extLst>
            </p:cNvPr>
            <p:cNvSpPr/>
            <p:nvPr/>
          </p:nvSpPr>
          <p:spPr>
            <a:xfrm>
              <a:off x="1180409" y="133034"/>
              <a:ext cx="2621875" cy="410933"/>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95000"/>
                </a:lnSpc>
                <a:spcAft>
                  <a:spcPts val="800"/>
                </a:spcAft>
              </a:pPr>
              <a:r>
                <a:rPr lang="en-US" sz="1200" dirty="0">
                  <a:effectLst/>
                  <a:latin typeface="Arial" panose="020B0604020202020204" pitchFamily="34" charset="0"/>
                  <a:ea typeface="DengXian" panose="02010600030101010101" pitchFamily="2" charset="-122"/>
                  <a:cs typeface="Arial" panose="020B0604020202020204" pitchFamily="34" charset="0"/>
                </a:rPr>
                <a:t>Baseline city performance in relevant resilience areas based on a set of indicators </a:t>
              </a:r>
              <a:endParaRPr lang="en-CA" sz="1400" dirty="0">
                <a:effectLst/>
                <a:latin typeface="Arial" panose="020B0604020202020204" pitchFamily="34" charset="0"/>
                <a:ea typeface="DengXian" panose="02010600030101010101" pitchFamily="2" charset="-122"/>
                <a:cs typeface="Arial" panose="020B0604020202020204" pitchFamily="34" charset="0"/>
              </a:endParaRPr>
            </a:p>
          </p:txBody>
        </p:sp>
        <p:sp>
          <p:nvSpPr>
            <p:cNvPr id="24" name="Rectangle: Rounded Corners 8">
              <a:extLst>
                <a:ext uri="{FF2B5EF4-FFF2-40B4-BE49-F238E27FC236}">
                  <a16:creationId xmlns:a16="http://schemas.microsoft.com/office/drawing/2014/main" xmlns="" id="{5924E1CF-8FC2-4A39-BE9E-7953B828B10B}"/>
                </a:ext>
              </a:extLst>
            </p:cNvPr>
            <p:cNvSpPr/>
            <p:nvPr/>
          </p:nvSpPr>
          <p:spPr>
            <a:xfrm>
              <a:off x="1180419" y="689378"/>
              <a:ext cx="2621605" cy="41084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95000"/>
                </a:lnSpc>
                <a:spcAft>
                  <a:spcPts val="800"/>
                </a:spcAft>
              </a:pPr>
              <a:r>
                <a:rPr lang="en-US" sz="1200" dirty="0">
                  <a:effectLst/>
                  <a:latin typeface="Arial" panose="020B0604020202020204" pitchFamily="34" charset="0"/>
                  <a:ea typeface="DengXian" panose="02010600030101010101" pitchFamily="2" charset="-122"/>
                  <a:cs typeface="Arial" panose="020B0604020202020204" pitchFamily="34" charset="0"/>
                </a:rPr>
                <a:t>Identify areas that need improvement </a:t>
              </a:r>
              <a:endParaRPr lang="en-CA" sz="1400" dirty="0">
                <a:effectLst/>
                <a:latin typeface="Arial" panose="020B0604020202020204" pitchFamily="34" charset="0"/>
                <a:ea typeface="DengXian" panose="02010600030101010101" pitchFamily="2" charset="-122"/>
                <a:cs typeface="Arial" panose="020B0604020202020204" pitchFamily="34" charset="0"/>
              </a:endParaRPr>
            </a:p>
          </p:txBody>
        </p:sp>
        <p:sp>
          <p:nvSpPr>
            <p:cNvPr id="25" name="Rectangle: Rounded Corners 9">
              <a:extLst>
                <a:ext uri="{FF2B5EF4-FFF2-40B4-BE49-F238E27FC236}">
                  <a16:creationId xmlns:a16="http://schemas.microsoft.com/office/drawing/2014/main" xmlns="" id="{9954FF5C-0B2D-427D-AE4D-8561C763D4E5}"/>
                </a:ext>
              </a:extLst>
            </p:cNvPr>
            <p:cNvSpPr/>
            <p:nvPr/>
          </p:nvSpPr>
          <p:spPr>
            <a:xfrm>
              <a:off x="22828" y="2274701"/>
              <a:ext cx="920130" cy="93146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US" sz="1200" dirty="0">
                  <a:effectLst/>
                  <a:latin typeface="Arial" panose="020B0604020202020204" pitchFamily="34" charset="0"/>
                  <a:ea typeface="DengXian" panose="02010600030101010101" pitchFamily="2" charset="-122"/>
                  <a:cs typeface="Arial" panose="020B0604020202020204" pitchFamily="34" charset="0"/>
                </a:rPr>
                <a:t>Resilience planning</a:t>
              </a:r>
              <a:endParaRPr lang="en-CA" sz="1200" dirty="0">
                <a:effectLst/>
                <a:latin typeface="Arial" panose="020B0604020202020204" pitchFamily="34" charset="0"/>
                <a:ea typeface="DengXian" panose="02010600030101010101" pitchFamily="2" charset="-122"/>
                <a:cs typeface="Arial" panose="020B0604020202020204" pitchFamily="34" charset="0"/>
              </a:endParaRPr>
            </a:p>
          </p:txBody>
        </p:sp>
        <p:cxnSp>
          <p:nvCxnSpPr>
            <p:cNvPr id="29" name="Connector: Elbow 11">
              <a:extLst>
                <a:ext uri="{FF2B5EF4-FFF2-40B4-BE49-F238E27FC236}">
                  <a16:creationId xmlns:a16="http://schemas.microsoft.com/office/drawing/2014/main" xmlns="" id="{DA4278A2-2B2B-486F-AA71-012C098F9471}"/>
                </a:ext>
              </a:extLst>
            </p:cNvPr>
            <p:cNvCxnSpPr>
              <a:stCxn id="20" idx="3"/>
              <a:endCxn id="22" idx="1"/>
            </p:cNvCxnSpPr>
            <p:nvPr/>
          </p:nvCxnSpPr>
          <p:spPr>
            <a:xfrm flipV="1">
              <a:off x="925936" y="338501"/>
              <a:ext cx="254473" cy="283760"/>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30" name="Connector: Elbow 12">
              <a:extLst>
                <a:ext uri="{FF2B5EF4-FFF2-40B4-BE49-F238E27FC236}">
                  <a16:creationId xmlns:a16="http://schemas.microsoft.com/office/drawing/2014/main" xmlns="" id="{58C37CBC-9396-470B-90CF-A6DD6076C3CE}"/>
                </a:ext>
              </a:extLst>
            </p:cNvPr>
            <p:cNvCxnSpPr>
              <a:stCxn id="20" idx="3"/>
              <a:endCxn id="24" idx="1"/>
            </p:cNvCxnSpPr>
            <p:nvPr/>
          </p:nvCxnSpPr>
          <p:spPr>
            <a:xfrm>
              <a:off x="925936" y="622261"/>
              <a:ext cx="254483" cy="272540"/>
            </a:xfrm>
            <a:prstGeom prst="bentConnector3">
              <a:avLst/>
            </a:prstGeom>
          </p:spPr>
          <p:style>
            <a:lnRef idx="2">
              <a:schemeClr val="accent1"/>
            </a:lnRef>
            <a:fillRef idx="0">
              <a:schemeClr val="accent1"/>
            </a:fillRef>
            <a:effectRef idx="1">
              <a:schemeClr val="accent1"/>
            </a:effectRef>
            <a:fontRef idx="minor">
              <a:schemeClr val="tx1"/>
            </a:fontRef>
          </p:style>
        </p:cxnSp>
        <p:sp>
          <p:nvSpPr>
            <p:cNvPr id="38" name="Rectangle: Rounded Corners 13">
              <a:extLst>
                <a:ext uri="{FF2B5EF4-FFF2-40B4-BE49-F238E27FC236}">
                  <a16:creationId xmlns:a16="http://schemas.microsoft.com/office/drawing/2014/main" xmlns="" id="{25728427-7748-4886-BD2B-4831DFE813EA}"/>
                </a:ext>
              </a:extLst>
            </p:cNvPr>
            <p:cNvSpPr/>
            <p:nvPr/>
          </p:nvSpPr>
          <p:spPr>
            <a:xfrm>
              <a:off x="1180212" y="2221847"/>
              <a:ext cx="2742304" cy="410210"/>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95000"/>
                </a:lnSpc>
                <a:spcAft>
                  <a:spcPts val="800"/>
                </a:spcAft>
              </a:pPr>
              <a:r>
                <a:rPr lang="en-US" sz="1200" dirty="0">
                  <a:effectLst/>
                  <a:latin typeface="Arial" panose="020B0604020202020204" pitchFamily="34" charset="0"/>
                  <a:ea typeface="DengXian" panose="02010600030101010101" pitchFamily="2" charset="-122"/>
                  <a:cs typeface="Arial" panose="020B0604020202020204" pitchFamily="34" charset="0"/>
                </a:rPr>
                <a:t>Develop actions to achieve the desired improvements </a:t>
              </a:r>
              <a:endParaRPr lang="en-CA" sz="1200" dirty="0">
                <a:effectLst/>
                <a:latin typeface="Arial" panose="020B0604020202020204" pitchFamily="34" charset="0"/>
                <a:ea typeface="DengXian" panose="02010600030101010101" pitchFamily="2" charset="-122"/>
                <a:cs typeface="Arial" panose="020B0604020202020204" pitchFamily="34" charset="0"/>
              </a:endParaRPr>
            </a:p>
          </p:txBody>
        </p:sp>
        <p:sp>
          <p:nvSpPr>
            <p:cNvPr id="39" name="Rectangle: Rounded Corners 14">
              <a:extLst>
                <a:ext uri="{FF2B5EF4-FFF2-40B4-BE49-F238E27FC236}">
                  <a16:creationId xmlns:a16="http://schemas.microsoft.com/office/drawing/2014/main" xmlns="" id="{48A3D028-8418-4213-86EC-E288B01E0608}"/>
                </a:ext>
              </a:extLst>
            </p:cNvPr>
            <p:cNvSpPr/>
            <p:nvPr/>
          </p:nvSpPr>
          <p:spPr>
            <a:xfrm>
              <a:off x="1179906" y="2796765"/>
              <a:ext cx="2742610" cy="409575"/>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95000"/>
                </a:lnSpc>
                <a:spcAft>
                  <a:spcPts val="800"/>
                </a:spcAft>
              </a:pPr>
              <a:r>
                <a:rPr lang="en-US" sz="1200" dirty="0">
                  <a:effectLst/>
                  <a:latin typeface="Arial" panose="020B0604020202020204" pitchFamily="34" charset="0"/>
                  <a:ea typeface="DengXian" panose="02010600030101010101" pitchFamily="2" charset="-122"/>
                  <a:cs typeface="Arial" panose="020B0604020202020204" pitchFamily="34" charset="0"/>
                </a:rPr>
                <a:t>Identify the relevant implementation arrangements </a:t>
              </a:r>
              <a:endParaRPr lang="en-CA" sz="1200" dirty="0">
                <a:effectLst/>
                <a:latin typeface="Arial" panose="020B0604020202020204" pitchFamily="34" charset="0"/>
                <a:ea typeface="DengXian" panose="02010600030101010101" pitchFamily="2" charset="-122"/>
                <a:cs typeface="Arial" panose="020B0604020202020204" pitchFamily="34" charset="0"/>
              </a:endParaRPr>
            </a:p>
          </p:txBody>
        </p:sp>
        <p:sp>
          <p:nvSpPr>
            <p:cNvPr id="40" name="Right Brace 15">
              <a:extLst>
                <a:ext uri="{FF2B5EF4-FFF2-40B4-BE49-F238E27FC236}">
                  <a16:creationId xmlns:a16="http://schemas.microsoft.com/office/drawing/2014/main" xmlns="" id="{B1F0DE5A-3E64-4E5C-BD45-3013C23C1751}"/>
                </a:ext>
              </a:extLst>
            </p:cNvPr>
            <p:cNvSpPr/>
            <p:nvPr/>
          </p:nvSpPr>
          <p:spPr>
            <a:xfrm>
              <a:off x="4820443" y="46265"/>
              <a:ext cx="185195" cy="1111245"/>
            </a:xfrm>
            <a:prstGeom prst="rightBrace">
              <a:avLst>
                <a:gd name="adj1" fmla="val 80207"/>
                <a:gd name="adj2" fmla="val 48804"/>
              </a:avLst>
            </a:prstGeom>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sz="2000"/>
            </a:p>
          </p:txBody>
        </p:sp>
        <p:sp>
          <p:nvSpPr>
            <p:cNvPr id="41" name="Text Box 94">
              <a:extLst>
                <a:ext uri="{FF2B5EF4-FFF2-40B4-BE49-F238E27FC236}">
                  <a16:creationId xmlns:a16="http://schemas.microsoft.com/office/drawing/2014/main" xmlns="" id="{8FA4A23A-E04A-4748-B2FE-CB41DC88E65D}"/>
                </a:ext>
              </a:extLst>
            </p:cNvPr>
            <p:cNvSpPr txBox="1"/>
            <p:nvPr/>
          </p:nvSpPr>
          <p:spPr>
            <a:xfrm>
              <a:off x="5169539" y="196621"/>
              <a:ext cx="906681" cy="90325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ct val="107000"/>
                </a:lnSpc>
                <a:spcAft>
                  <a:spcPts val="800"/>
                </a:spcAft>
              </a:pPr>
              <a:r>
                <a:rPr lang="en-US" sz="1000" dirty="0">
                  <a:effectLst/>
                  <a:latin typeface="Univers" panose="020B0503020202020204" pitchFamily="34" charset="0"/>
                  <a:ea typeface="DengXian" panose="02010600030101010101" pitchFamily="2" charset="-122"/>
                  <a:cs typeface="Arial" panose="020B0604020202020204" pitchFamily="34" charset="0"/>
                </a:rPr>
                <a:t>What is working well and what is not working</a:t>
              </a:r>
              <a:endParaRPr lang="en-CA" sz="1050" dirty="0">
                <a:effectLst/>
                <a:latin typeface="Univers" panose="020B0503020202020204" pitchFamily="34" charset="0"/>
                <a:ea typeface="DengXian" panose="02010600030101010101" pitchFamily="2" charset="-122"/>
                <a:cs typeface="Arial" panose="020B0604020202020204" pitchFamily="34" charset="0"/>
              </a:endParaRPr>
            </a:p>
          </p:txBody>
        </p:sp>
        <p:sp>
          <p:nvSpPr>
            <p:cNvPr id="42" name="Right Brace 17">
              <a:extLst>
                <a:ext uri="{FF2B5EF4-FFF2-40B4-BE49-F238E27FC236}">
                  <a16:creationId xmlns:a16="http://schemas.microsoft.com/office/drawing/2014/main" xmlns="" id="{135E7C18-32E9-40B5-8133-377E417A9162}"/>
                </a:ext>
              </a:extLst>
            </p:cNvPr>
            <p:cNvSpPr/>
            <p:nvPr/>
          </p:nvSpPr>
          <p:spPr>
            <a:xfrm>
              <a:off x="4917882" y="2177818"/>
              <a:ext cx="184785" cy="1100205"/>
            </a:xfrm>
            <a:prstGeom prst="rightBrace">
              <a:avLst>
                <a:gd name="adj1" fmla="val 80207"/>
                <a:gd name="adj2" fmla="val 50000"/>
              </a:avLst>
            </a:prstGeom>
          </p:spPr>
          <p:style>
            <a:lnRef idx="2">
              <a:schemeClr val="accent6"/>
            </a:lnRef>
            <a:fillRef idx="0">
              <a:schemeClr val="accent6"/>
            </a:fillRef>
            <a:effectRef idx="1">
              <a:schemeClr val="accent6"/>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sz="2000"/>
            </a:p>
          </p:txBody>
        </p:sp>
        <p:sp>
          <p:nvSpPr>
            <p:cNvPr id="43" name="Text Box 94">
              <a:extLst>
                <a:ext uri="{FF2B5EF4-FFF2-40B4-BE49-F238E27FC236}">
                  <a16:creationId xmlns:a16="http://schemas.microsoft.com/office/drawing/2014/main" xmlns="" id="{483396F4-E71F-4A56-8362-26AAC363ADF0}"/>
                </a:ext>
              </a:extLst>
            </p:cNvPr>
            <p:cNvSpPr txBox="1"/>
            <p:nvPr/>
          </p:nvSpPr>
          <p:spPr>
            <a:xfrm>
              <a:off x="5096823" y="2410616"/>
              <a:ext cx="979397" cy="70056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ct val="106000"/>
                </a:lnSpc>
                <a:spcAft>
                  <a:spcPts val="800"/>
                </a:spcAft>
              </a:pPr>
              <a:r>
                <a:rPr lang="en-US" sz="1100" dirty="0">
                  <a:effectLst/>
                  <a:latin typeface="Arial" panose="020B0604020202020204" pitchFamily="34" charset="0"/>
                  <a:ea typeface="DengXian" panose="02010600030101010101" pitchFamily="2" charset="-122"/>
                  <a:cs typeface="Arial" panose="020B0604020202020204" pitchFamily="34" charset="0"/>
                </a:rPr>
                <a:t>What needs to be improved, by how much and how</a:t>
              </a:r>
              <a:endParaRPr lang="en-CA" sz="1100" dirty="0">
                <a:effectLst/>
                <a:latin typeface="Arial" panose="020B0604020202020204" pitchFamily="34" charset="0"/>
                <a:ea typeface="DengXian" panose="02010600030101010101" pitchFamily="2" charset="-122"/>
                <a:cs typeface="Arial" panose="020B0604020202020204" pitchFamily="34" charset="0"/>
              </a:endParaRPr>
            </a:p>
          </p:txBody>
        </p:sp>
        <p:sp>
          <p:nvSpPr>
            <p:cNvPr id="44" name="Flowchart: Document 19">
              <a:extLst>
                <a:ext uri="{FF2B5EF4-FFF2-40B4-BE49-F238E27FC236}">
                  <a16:creationId xmlns:a16="http://schemas.microsoft.com/office/drawing/2014/main" xmlns="" id="{48C7A3AA-854E-41B7-A933-09E7DB9DB7FA}"/>
                </a:ext>
              </a:extLst>
            </p:cNvPr>
            <p:cNvSpPr/>
            <p:nvPr/>
          </p:nvSpPr>
          <p:spPr>
            <a:xfrm>
              <a:off x="4056469" y="47209"/>
              <a:ext cx="808612" cy="1252586"/>
            </a:xfrm>
            <a:prstGeom prst="flowChartDocumen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200" dirty="0">
                  <a:effectLst/>
                  <a:latin typeface="Arial" panose="020B0604020202020204" pitchFamily="34" charset="0"/>
                  <a:ea typeface="DengXian" panose="02010600030101010101" pitchFamily="2" charset="-122"/>
                  <a:cs typeface="Arial" panose="020B0604020202020204" pitchFamily="34" charset="0"/>
                </a:rPr>
                <a:t>Economic Resilience Performance report</a:t>
              </a:r>
              <a:endParaRPr lang="en-CA" sz="1400" dirty="0">
                <a:effectLst/>
                <a:latin typeface="Arial" panose="020B0604020202020204" pitchFamily="34" charset="0"/>
                <a:ea typeface="DengXian" panose="02010600030101010101" pitchFamily="2" charset="-122"/>
                <a:cs typeface="Arial" panose="020B0604020202020204" pitchFamily="34" charset="0"/>
              </a:endParaRPr>
            </a:p>
          </p:txBody>
        </p:sp>
        <p:cxnSp>
          <p:nvCxnSpPr>
            <p:cNvPr id="45" name="Connector: Elbow 20">
              <a:extLst>
                <a:ext uri="{FF2B5EF4-FFF2-40B4-BE49-F238E27FC236}">
                  <a16:creationId xmlns:a16="http://schemas.microsoft.com/office/drawing/2014/main" xmlns="" id="{DB8464D9-AFA4-438E-A1F7-E04533B0F409}"/>
                </a:ext>
              </a:extLst>
            </p:cNvPr>
            <p:cNvCxnSpPr>
              <a:cxnSpLocks/>
              <a:stCxn id="22" idx="3"/>
              <a:endCxn id="44" idx="1"/>
            </p:cNvCxnSpPr>
            <p:nvPr/>
          </p:nvCxnSpPr>
          <p:spPr>
            <a:xfrm>
              <a:off x="3802284" y="338501"/>
              <a:ext cx="254185" cy="335002"/>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46" name="Connector: Elbow 21">
              <a:extLst>
                <a:ext uri="{FF2B5EF4-FFF2-40B4-BE49-F238E27FC236}">
                  <a16:creationId xmlns:a16="http://schemas.microsoft.com/office/drawing/2014/main" xmlns="" id="{AFAFA653-3FC3-4534-A6BA-9AF483A4E78D}"/>
                </a:ext>
              </a:extLst>
            </p:cNvPr>
            <p:cNvCxnSpPr>
              <a:cxnSpLocks/>
              <a:stCxn id="24" idx="3"/>
              <a:endCxn id="44" idx="1"/>
            </p:cNvCxnSpPr>
            <p:nvPr/>
          </p:nvCxnSpPr>
          <p:spPr>
            <a:xfrm flipV="1">
              <a:off x="3802024" y="673503"/>
              <a:ext cx="254445" cy="221298"/>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47" name="Connector: Elbow 22">
              <a:extLst>
                <a:ext uri="{FF2B5EF4-FFF2-40B4-BE49-F238E27FC236}">
                  <a16:creationId xmlns:a16="http://schemas.microsoft.com/office/drawing/2014/main" xmlns="" id="{3ECF3E3F-07A0-4040-9EA3-C37DE676F3C2}"/>
                </a:ext>
              </a:extLst>
            </p:cNvPr>
            <p:cNvCxnSpPr>
              <a:stCxn id="25" idx="3"/>
              <a:endCxn id="38" idx="1"/>
            </p:cNvCxnSpPr>
            <p:nvPr/>
          </p:nvCxnSpPr>
          <p:spPr>
            <a:xfrm flipV="1">
              <a:off x="942958" y="2426952"/>
              <a:ext cx="237254" cy="313481"/>
            </a:xfrm>
            <a:prstGeom prst="bentConnector3">
              <a:avLst/>
            </a:prstGeom>
          </p:spPr>
          <p:style>
            <a:lnRef idx="2">
              <a:schemeClr val="accent6"/>
            </a:lnRef>
            <a:fillRef idx="0">
              <a:schemeClr val="accent6"/>
            </a:fillRef>
            <a:effectRef idx="1">
              <a:schemeClr val="accent6"/>
            </a:effectRef>
            <a:fontRef idx="minor">
              <a:schemeClr val="tx1"/>
            </a:fontRef>
          </p:style>
        </p:cxnSp>
        <p:cxnSp>
          <p:nvCxnSpPr>
            <p:cNvPr id="48" name="Connector: Elbow 23">
              <a:extLst>
                <a:ext uri="{FF2B5EF4-FFF2-40B4-BE49-F238E27FC236}">
                  <a16:creationId xmlns:a16="http://schemas.microsoft.com/office/drawing/2014/main" xmlns="" id="{634D165F-0415-4D0E-925F-C755AF2FB53F}"/>
                </a:ext>
              </a:extLst>
            </p:cNvPr>
            <p:cNvCxnSpPr>
              <a:stCxn id="25" idx="3"/>
              <a:endCxn id="39" idx="1"/>
            </p:cNvCxnSpPr>
            <p:nvPr/>
          </p:nvCxnSpPr>
          <p:spPr>
            <a:xfrm>
              <a:off x="942958" y="2740433"/>
              <a:ext cx="236948" cy="261120"/>
            </a:xfrm>
            <a:prstGeom prst="bentConnector3">
              <a:avLst/>
            </a:prstGeom>
          </p:spPr>
          <p:style>
            <a:lnRef idx="2">
              <a:schemeClr val="accent6"/>
            </a:lnRef>
            <a:fillRef idx="0">
              <a:schemeClr val="accent6"/>
            </a:fillRef>
            <a:effectRef idx="1">
              <a:schemeClr val="accent6"/>
            </a:effectRef>
            <a:fontRef idx="minor">
              <a:schemeClr val="tx1"/>
            </a:fontRef>
          </p:style>
        </p:cxnSp>
        <p:sp>
          <p:nvSpPr>
            <p:cNvPr id="49" name="Flowchart: Document 24">
              <a:extLst>
                <a:ext uri="{FF2B5EF4-FFF2-40B4-BE49-F238E27FC236}">
                  <a16:creationId xmlns:a16="http://schemas.microsoft.com/office/drawing/2014/main" xmlns="" id="{E732A722-5DB2-42A2-8F1C-8A94BDBFC0B1}"/>
                </a:ext>
              </a:extLst>
            </p:cNvPr>
            <p:cNvSpPr/>
            <p:nvPr/>
          </p:nvSpPr>
          <p:spPr>
            <a:xfrm>
              <a:off x="4060889" y="2204038"/>
              <a:ext cx="849311" cy="1112560"/>
            </a:xfrm>
            <a:prstGeom prst="flowChartDocumen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800" dirty="0">
                  <a:effectLst/>
                  <a:latin typeface="Arial" panose="020B0604020202020204" pitchFamily="34" charset="0"/>
                  <a:ea typeface="DengXian" panose="02010600030101010101" pitchFamily="2" charset="-122"/>
                  <a:cs typeface="Arial" panose="020B0604020202020204" pitchFamily="34" charset="0"/>
                </a:rPr>
                <a:t> </a:t>
              </a:r>
              <a:endParaRPr lang="en-CA" sz="900" dirty="0">
                <a:effectLst/>
                <a:latin typeface="Arial" panose="020B0604020202020204" pitchFamily="34" charset="0"/>
                <a:ea typeface="DengXian" panose="02010600030101010101" pitchFamily="2" charset="-122"/>
                <a:cs typeface="Arial" panose="020B0604020202020204" pitchFamily="34" charset="0"/>
              </a:endParaRPr>
            </a:p>
            <a:p>
              <a:pPr algn="ctr">
                <a:lnSpc>
                  <a:spcPct val="106000"/>
                </a:lnSpc>
                <a:spcAft>
                  <a:spcPts val="800"/>
                </a:spcAft>
              </a:pPr>
              <a:r>
                <a:rPr lang="en-US" sz="1200" dirty="0">
                  <a:effectLst/>
                  <a:latin typeface="Arial" panose="020B0604020202020204" pitchFamily="34" charset="0"/>
                  <a:ea typeface="DengXian" panose="02010600030101010101" pitchFamily="2" charset="-122"/>
                  <a:cs typeface="Arial" panose="020B0604020202020204" pitchFamily="34" charset="0"/>
                </a:rPr>
                <a:t>Economic Resilience Building Plan </a:t>
              </a:r>
              <a:endParaRPr lang="en-CA" sz="1400" dirty="0">
                <a:effectLst/>
                <a:latin typeface="Arial" panose="020B0604020202020204" pitchFamily="34" charset="0"/>
                <a:ea typeface="DengXian" panose="02010600030101010101" pitchFamily="2" charset="-122"/>
                <a:cs typeface="Arial" panose="020B0604020202020204" pitchFamily="34" charset="0"/>
              </a:endParaRPr>
            </a:p>
          </p:txBody>
        </p:sp>
        <p:cxnSp>
          <p:nvCxnSpPr>
            <p:cNvPr id="50" name="Connector: Elbow 25">
              <a:extLst>
                <a:ext uri="{FF2B5EF4-FFF2-40B4-BE49-F238E27FC236}">
                  <a16:creationId xmlns:a16="http://schemas.microsoft.com/office/drawing/2014/main" xmlns="" id="{94D74459-665D-4C78-9BFF-06FC23788E98}"/>
                </a:ext>
              </a:extLst>
            </p:cNvPr>
            <p:cNvCxnSpPr>
              <a:cxnSpLocks/>
              <a:stCxn id="38" idx="3"/>
              <a:endCxn id="49" idx="1"/>
            </p:cNvCxnSpPr>
            <p:nvPr/>
          </p:nvCxnSpPr>
          <p:spPr>
            <a:xfrm>
              <a:off x="3922516" y="2426952"/>
              <a:ext cx="138373" cy="333366"/>
            </a:xfrm>
            <a:prstGeom prst="bentConnector3">
              <a:avLst/>
            </a:prstGeom>
          </p:spPr>
          <p:style>
            <a:lnRef idx="2">
              <a:schemeClr val="accent6"/>
            </a:lnRef>
            <a:fillRef idx="0">
              <a:schemeClr val="accent6"/>
            </a:fillRef>
            <a:effectRef idx="1">
              <a:schemeClr val="accent6"/>
            </a:effectRef>
            <a:fontRef idx="minor">
              <a:schemeClr val="tx1"/>
            </a:fontRef>
          </p:style>
        </p:cxnSp>
        <p:cxnSp>
          <p:nvCxnSpPr>
            <p:cNvPr id="52" name="Connector: Elbow 26">
              <a:extLst>
                <a:ext uri="{FF2B5EF4-FFF2-40B4-BE49-F238E27FC236}">
                  <a16:creationId xmlns:a16="http://schemas.microsoft.com/office/drawing/2014/main" xmlns="" id="{03A8E82F-4E23-4725-9332-6CB5BC243F78}"/>
                </a:ext>
              </a:extLst>
            </p:cNvPr>
            <p:cNvCxnSpPr>
              <a:cxnSpLocks/>
              <a:stCxn id="39" idx="3"/>
              <a:endCxn id="49" idx="1"/>
            </p:cNvCxnSpPr>
            <p:nvPr/>
          </p:nvCxnSpPr>
          <p:spPr>
            <a:xfrm flipV="1">
              <a:off x="3922517" y="2760318"/>
              <a:ext cx="138372" cy="241235"/>
            </a:xfrm>
            <a:prstGeom prst="bentConnector3">
              <a:avLst>
                <a:gd name="adj1" fmla="val 50000"/>
              </a:avLst>
            </a:prstGeom>
          </p:spPr>
          <p:style>
            <a:lnRef idx="2">
              <a:schemeClr val="accent6"/>
            </a:lnRef>
            <a:fillRef idx="0">
              <a:schemeClr val="accent6"/>
            </a:fillRef>
            <a:effectRef idx="1">
              <a:schemeClr val="accent6"/>
            </a:effectRef>
            <a:fontRef idx="minor">
              <a:schemeClr val="tx1"/>
            </a:fontRef>
          </p:style>
        </p:cxnSp>
      </p:grpSp>
      <p:sp>
        <p:nvSpPr>
          <p:cNvPr id="53" name="Arrow: Down 36">
            <a:extLst>
              <a:ext uri="{FF2B5EF4-FFF2-40B4-BE49-F238E27FC236}">
                <a16:creationId xmlns:a16="http://schemas.microsoft.com/office/drawing/2014/main" xmlns="" id="{93A8CC9D-F5ED-4374-931C-76361A138D56}"/>
              </a:ext>
            </a:extLst>
          </p:cNvPr>
          <p:cNvSpPr/>
          <p:nvPr/>
        </p:nvSpPr>
        <p:spPr>
          <a:xfrm>
            <a:off x="4910883" y="3178278"/>
            <a:ext cx="1042642" cy="1244253"/>
          </a:xfrm>
          <a:prstGeom prst="downArrow">
            <a:avLst/>
          </a:prstGeom>
          <a:gradFill flip="none" rotWithShape="1">
            <a:gsLst>
              <a:gs pos="0">
                <a:schemeClr val="accent1"/>
              </a:gs>
              <a:gs pos="83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TextBox 37">
            <a:extLst>
              <a:ext uri="{FF2B5EF4-FFF2-40B4-BE49-F238E27FC236}">
                <a16:creationId xmlns:a16="http://schemas.microsoft.com/office/drawing/2014/main" xmlns="" id="{17DBB1DE-B884-49F9-9E84-332545AF0BC9}"/>
              </a:ext>
            </a:extLst>
          </p:cNvPr>
          <p:cNvSpPr txBox="1"/>
          <p:nvPr/>
        </p:nvSpPr>
        <p:spPr>
          <a:xfrm>
            <a:off x="6234055" y="3790626"/>
            <a:ext cx="2096612" cy="338554"/>
          </a:xfrm>
          <a:prstGeom prst="rect">
            <a:avLst/>
          </a:prstGeom>
          <a:solidFill>
            <a:srgbClr val="203864"/>
          </a:solidFill>
          <a:ln>
            <a:solidFill>
              <a:schemeClr val="bg1">
                <a:lumMod val="50000"/>
              </a:schemeClr>
            </a:solidFill>
          </a:ln>
        </p:spPr>
        <p:txBody>
          <a:bodyPr wrap="square" rtlCol="0">
            <a:spAutoFit/>
          </a:bodyPr>
          <a:lstStyle/>
          <a:p>
            <a:r>
              <a:rPr lang="en-CA" sz="1600" dirty="0">
                <a:solidFill>
                  <a:schemeClr val="bg1"/>
                </a:solidFill>
                <a:latin typeface="Arial" panose="020B0604020202020204" pitchFamily="34" charset="0"/>
                <a:cs typeface="Arial" panose="020B0604020202020204" pitchFamily="34" charset="0"/>
              </a:rPr>
              <a:t>Visioning Workshop</a:t>
            </a:r>
          </a:p>
        </p:txBody>
      </p:sp>
      <p:sp>
        <p:nvSpPr>
          <p:cNvPr id="55" name="Rectangle 1">
            <a:extLst>
              <a:ext uri="{FF2B5EF4-FFF2-40B4-BE49-F238E27FC236}">
                <a16:creationId xmlns:a16="http://schemas.microsoft.com/office/drawing/2014/main" xmlns="" id="{F6216FA5-A21F-4F69-8278-DAB76D27734E}"/>
              </a:ext>
            </a:extLst>
          </p:cNvPr>
          <p:cNvSpPr/>
          <p:nvPr/>
        </p:nvSpPr>
        <p:spPr>
          <a:xfrm>
            <a:off x="8847084" y="3447537"/>
            <a:ext cx="2468529" cy="3935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Vision for economic recovery</a:t>
            </a:r>
          </a:p>
        </p:txBody>
      </p:sp>
      <p:sp>
        <p:nvSpPr>
          <p:cNvPr id="56" name="Rectangle 28">
            <a:extLst>
              <a:ext uri="{FF2B5EF4-FFF2-40B4-BE49-F238E27FC236}">
                <a16:creationId xmlns:a16="http://schemas.microsoft.com/office/drawing/2014/main" xmlns="" id="{4CE0482D-5D2D-4B80-9B66-61C9F4391C9D}"/>
              </a:ext>
            </a:extLst>
          </p:cNvPr>
          <p:cNvSpPr/>
          <p:nvPr/>
        </p:nvSpPr>
        <p:spPr>
          <a:xfrm>
            <a:off x="8847410" y="3926570"/>
            <a:ext cx="2468529" cy="3982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Priority areas for recovery/resilience building</a:t>
            </a:r>
          </a:p>
        </p:txBody>
      </p:sp>
      <p:sp>
        <p:nvSpPr>
          <p:cNvPr id="57" name="Left Brace 10">
            <a:extLst>
              <a:ext uri="{FF2B5EF4-FFF2-40B4-BE49-F238E27FC236}">
                <a16:creationId xmlns:a16="http://schemas.microsoft.com/office/drawing/2014/main" xmlns="" id="{3A722949-81A3-4CFE-BB35-AE126D7B849F}"/>
              </a:ext>
            </a:extLst>
          </p:cNvPr>
          <p:cNvSpPr/>
          <p:nvPr/>
        </p:nvSpPr>
        <p:spPr>
          <a:xfrm>
            <a:off x="8545487" y="3687823"/>
            <a:ext cx="161450" cy="474166"/>
          </a:xfrm>
          <a:prstGeom prst="leftBrace">
            <a:avLst>
              <a:gd name="adj1" fmla="val 8333"/>
              <a:gd name="adj2" fmla="val 51452"/>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TextBox 2">
            <a:extLst>
              <a:ext uri="{FF2B5EF4-FFF2-40B4-BE49-F238E27FC236}">
                <a16:creationId xmlns:a16="http://schemas.microsoft.com/office/drawing/2014/main" xmlns="" id="{FCB6DCF9-AB3F-44DC-8424-6D3D506EF997}"/>
              </a:ext>
            </a:extLst>
          </p:cNvPr>
          <p:cNvSpPr txBox="1"/>
          <p:nvPr/>
        </p:nvSpPr>
        <p:spPr>
          <a:xfrm>
            <a:off x="689915" y="2275675"/>
            <a:ext cx="4005075" cy="2246769"/>
          </a:xfrm>
          <a:prstGeom prst="rect">
            <a:avLst/>
          </a:prstGeom>
          <a:noFill/>
        </p:spPr>
        <p:txBody>
          <a:bodyPr wrap="square" rtlCol="0">
            <a:spAutoFit/>
          </a:bodyPr>
          <a:lstStyle/>
          <a:p>
            <a:r>
              <a:rPr lang="en-CA" sz="2000" b="1" dirty="0">
                <a:latin typeface="Arial" panose="020B0604020202020204" pitchFamily="34" charset="0"/>
                <a:cs typeface="Arial" panose="020B0604020202020204" pitchFamily="34" charset="0"/>
              </a:rPr>
              <a:t>A</a:t>
            </a:r>
            <a:r>
              <a:rPr lang="en-CA" sz="2000" dirty="0">
                <a:latin typeface="Arial" panose="020B0604020202020204" pitchFamily="34" charset="0"/>
                <a:cs typeface="Arial" panose="020B0604020202020204" pitchFamily="34" charset="0"/>
              </a:rPr>
              <a:t>. Understand baseline performance of city on urban economic resilience indicators</a:t>
            </a:r>
          </a:p>
          <a:p>
            <a:endParaRPr lang="en-CA" sz="2000" dirty="0">
              <a:latin typeface="Arial" panose="020B0604020202020204" pitchFamily="34" charset="0"/>
              <a:cs typeface="Arial" panose="020B0604020202020204" pitchFamily="34" charset="0"/>
            </a:endParaRPr>
          </a:p>
          <a:p>
            <a:r>
              <a:rPr lang="en-CA" sz="2000" b="1" dirty="0">
                <a:latin typeface="Arial" panose="020B0604020202020204" pitchFamily="34" charset="0"/>
                <a:cs typeface="Arial" panose="020B0604020202020204" pitchFamily="34" charset="0"/>
              </a:rPr>
              <a:t>B</a:t>
            </a:r>
            <a:r>
              <a:rPr lang="en-CA" sz="2000" dirty="0">
                <a:latin typeface="Arial" panose="020B0604020202020204" pitchFamily="34" charset="0"/>
                <a:cs typeface="Arial" panose="020B0604020202020204" pitchFamily="34" charset="0"/>
              </a:rPr>
              <a:t>. Inform planning activities to achieve desired improvements to identified areas</a:t>
            </a:r>
          </a:p>
        </p:txBody>
      </p:sp>
    </p:spTree>
    <p:extLst>
      <p:ext uri="{BB962C8B-B14F-4D97-AF65-F5344CB8AC3E}">
        <p14:creationId xmlns:p14="http://schemas.microsoft.com/office/powerpoint/2010/main" val="2653742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3216D1C-0595-47DF-A775-2BA0D79C0889}"/>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xmlns="" id="{1642AAC7-A264-44EE-B1B9-0308DB3D3C93}"/>
              </a:ext>
            </a:extLst>
          </p:cNvPr>
          <p:cNvGrpSpPr/>
          <p:nvPr/>
        </p:nvGrpSpPr>
        <p:grpSpPr>
          <a:xfrm>
            <a:off x="752845" y="7285006"/>
            <a:ext cx="10653820" cy="483616"/>
            <a:chOff x="769090" y="6125604"/>
            <a:chExt cx="10653820" cy="483616"/>
          </a:xfrm>
        </p:grpSpPr>
        <p:pic>
          <p:nvPicPr>
            <p:cNvPr id="12" name="Picture 11" descr="A black and white logo&#10;&#10;Description automatically generated with low confidence">
              <a:extLst>
                <a:ext uri="{FF2B5EF4-FFF2-40B4-BE49-F238E27FC236}">
                  <a16:creationId xmlns:a16="http://schemas.microsoft.com/office/drawing/2014/main" xmlns="" id="{1DFE159D-F39E-4093-8EC9-26058BFD92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0206" y="6226109"/>
              <a:ext cx="795371" cy="284345"/>
            </a:xfrm>
            <a:prstGeom prst="rect">
              <a:avLst/>
            </a:prstGeom>
          </p:spPr>
        </p:pic>
        <p:pic>
          <p:nvPicPr>
            <p:cNvPr id="14" name="Picture 13" descr="Logo&#10;&#10;Description automatically generated">
              <a:extLst>
                <a:ext uri="{FF2B5EF4-FFF2-40B4-BE49-F238E27FC236}">
                  <a16:creationId xmlns:a16="http://schemas.microsoft.com/office/drawing/2014/main" xmlns="" id="{5FF56BB8-E095-4EF8-8AAC-271CCFDAE3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5541" y="6125604"/>
              <a:ext cx="360917" cy="472352"/>
            </a:xfrm>
            <a:prstGeom prst="rect">
              <a:avLst/>
            </a:prstGeom>
          </p:spPr>
        </p:pic>
        <p:pic>
          <p:nvPicPr>
            <p:cNvPr id="16" name="Picture 15" descr="A black and white logo&#10;&#10;Description automatically generated with medium confidence">
              <a:extLst>
                <a:ext uri="{FF2B5EF4-FFF2-40B4-BE49-F238E27FC236}">
                  <a16:creationId xmlns:a16="http://schemas.microsoft.com/office/drawing/2014/main" xmlns="" id="{5CCEAC24-0C78-4CFA-9DB8-BF335C5E79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090" y="6227346"/>
              <a:ext cx="924699" cy="284345"/>
            </a:xfrm>
            <a:prstGeom prst="rect">
              <a:avLst/>
            </a:prstGeom>
          </p:spPr>
        </p:pic>
        <p:pic>
          <p:nvPicPr>
            <p:cNvPr id="18" name="Picture 17" descr="Text&#10;&#10;Description automatically generated with medium confidence">
              <a:extLst>
                <a:ext uri="{FF2B5EF4-FFF2-40B4-BE49-F238E27FC236}">
                  <a16:creationId xmlns:a16="http://schemas.microsoft.com/office/drawing/2014/main" xmlns="" id="{46B0CFA4-A754-47CF-B814-4515E07A9B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9434" y="6213440"/>
              <a:ext cx="1048862" cy="280570"/>
            </a:xfrm>
            <a:prstGeom prst="rect">
              <a:avLst/>
            </a:prstGeom>
          </p:spPr>
        </p:pic>
        <p:pic>
          <p:nvPicPr>
            <p:cNvPr id="20" name="Picture 19" descr="Text&#10;&#10;Description automatically generated">
              <a:extLst>
                <a:ext uri="{FF2B5EF4-FFF2-40B4-BE49-F238E27FC236}">
                  <a16:creationId xmlns:a16="http://schemas.microsoft.com/office/drawing/2014/main" xmlns="" id="{864497B4-86BA-4C2B-B010-B92A117AB9F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00385" y="6191582"/>
              <a:ext cx="1022525" cy="324287"/>
            </a:xfrm>
            <a:prstGeom prst="rect">
              <a:avLst/>
            </a:prstGeom>
          </p:spPr>
        </p:pic>
        <p:pic>
          <p:nvPicPr>
            <p:cNvPr id="22" name="Picture 21" descr="Text&#10;&#10;Description automatically generated with medium confidence">
              <a:extLst>
                <a:ext uri="{FF2B5EF4-FFF2-40B4-BE49-F238E27FC236}">
                  <a16:creationId xmlns:a16="http://schemas.microsoft.com/office/drawing/2014/main" xmlns="" id="{DD324A84-1878-4056-8615-6CB8094927B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04188" y="6138171"/>
              <a:ext cx="1460617" cy="471049"/>
            </a:xfrm>
            <a:prstGeom prst="rect">
              <a:avLst/>
            </a:prstGeom>
          </p:spPr>
        </p:pic>
        <p:pic>
          <p:nvPicPr>
            <p:cNvPr id="24" name="Picture 23">
              <a:extLst>
                <a:ext uri="{FF2B5EF4-FFF2-40B4-BE49-F238E27FC236}">
                  <a16:creationId xmlns:a16="http://schemas.microsoft.com/office/drawing/2014/main" xmlns="" id="{94993029-15AC-4304-88C2-13683E8814A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51273" y="6271771"/>
              <a:ext cx="1381016" cy="163908"/>
            </a:xfrm>
            <a:prstGeom prst="rect">
              <a:avLst/>
            </a:prstGeom>
          </p:spPr>
        </p:pic>
      </p:grpSp>
      <p:pic>
        <p:nvPicPr>
          <p:cNvPr id="23" name="Picture 22">
            <a:extLst>
              <a:ext uri="{FF2B5EF4-FFF2-40B4-BE49-F238E27FC236}">
                <a16:creationId xmlns:a16="http://schemas.microsoft.com/office/drawing/2014/main" xmlns="" id="{ED00A371-3196-4028-93D6-E64742E3F9AC}"/>
              </a:ext>
            </a:extLst>
          </p:cNvPr>
          <p:cNvPicPr>
            <a:picLocks noChangeAspect="1"/>
          </p:cNvPicPr>
          <p:nvPr/>
        </p:nvPicPr>
        <p:blipFill>
          <a:blip r:embed="rId10"/>
          <a:stretch>
            <a:fillRect/>
          </a:stretch>
        </p:blipFill>
        <p:spPr>
          <a:xfrm>
            <a:off x="10884120" y="4150724"/>
            <a:ext cx="1042506" cy="1969179"/>
          </a:xfrm>
          <a:prstGeom prst="rect">
            <a:avLst/>
          </a:prstGeom>
        </p:spPr>
      </p:pic>
      <p:sp>
        <p:nvSpPr>
          <p:cNvPr id="2" name="Rectángulo 1"/>
          <p:cNvSpPr/>
          <p:nvPr/>
        </p:nvSpPr>
        <p:spPr>
          <a:xfrm>
            <a:off x="1043426" y="942569"/>
            <a:ext cx="9567424" cy="523220"/>
          </a:xfrm>
          <a:prstGeom prst="rect">
            <a:avLst/>
          </a:prstGeom>
        </p:spPr>
        <p:txBody>
          <a:bodyPr wrap="square">
            <a:spAutoFit/>
          </a:bodyPr>
          <a:lstStyle/>
          <a:p>
            <a:pPr>
              <a:spcBef>
                <a:spcPts val="300"/>
              </a:spcBef>
            </a:pPr>
            <a:r>
              <a:rPr lang="en-US" sz="2800" b="1" dirty="0">
                <a:latin typeface="Arial" panose="020B0604020202020204" pitchFamily="34" charset="0"/>
                <a:ea typeface="+mj-ea"/>
                <a:cs typeface="Arial" panose="020B0604020202020204" pitchFamily="34" charset="0"/>
              </a:rPr>
              <a:t>Urban Resilience Diagnostic Tool – Methodology</a:t>
            </a:r>
            <a:endParaRPr lang="aa-ET" sz="2800" b="1" dirty="0">
              <a:latin typeface="Arial" panose="020B0604020202020204" pitchFamily="34" charset="0"/>
              <a:ea typeface="+mj-ea"/>
              <a:cs typeface="Arial" panose="020B0604020202020204" pitchFamily="34" charset="0"/>
            </a:endParaRPr>
          </a:p>
        </p:txBody>
      </p:sp>
      <p:sp>
        <p:nvSpPr>
          <p:cNvPr id="17" name="Content Placeholder 1">
            <a:extLst>
              <a:ext uri="{FF2B5EF4-FFF2-40B4-BE49-F238E27FC236}">
                <a16:creationId xmlns:a16="http://schemas.microsoft.com/office/drawing/2014/main" xmlns="" id="{77FC68A6-111B-4E0A-9DD9-26BDCF3114CE}"/>
              </a:ext>
            </a:extLst>
          </p:cNvPr>
          <p:cNvSpPr>
            <a:spLocks noGrp="1"/>
          </p:cNvSpPr>
          <p:nvPr>
            <p:ph idx="1"/>
          </p:nvPr>
        </p:nvSpPr>
        <p:spPr>
          <a:xfrm>
            <a:off x="1043426" y="1707519"/>
            <a:ext cx="6417824" cy="2158317"/>
          </a:xfrm>
        </p:spPr>
        <p:txBody>
          <a:bodyPr>
            <a:normAutofit/>
          </a:bodyPr>
          <a:lstStyle/>
          <a:p>
            <a:pPr marL="0" indent="0">
              <a:buNone/>
            </a:pPr>
            <a:r>
              <a:rPr lang="en-CA" sz="1800" b="1" u="sng" dirty="0">
                <a:latin typeface="Arial" panose="020B0604020202020204" pitchFamily="34" charset="0"/>
                <a:cs typeface="Arial" panose="020B0604020202020204" pitchFamily="34" charset="0"/>
              </a:rPr>
              <a:t>Extensive data collection and validation process</a:t>
            </a:r>
          </a:p>
          <a:p>
            <a:pPr marL="447675" lvl="1"/>
            <a:r>
              <a:rPr lang="en-CA" sz="1800" dirty="0">
                <a:latin typeface="Arial" panose="020B0604020202020204" pitchFamily="34" charset="0"/>
                <a:cs typeface="Arial" panose="020B0604020202020204" pitchFamily="34" charset="0"/>
              </a:rPr>
              <a:t>Official data used for all indicators where available </a:t>
            </a:r>
          </a:p>
          <a:p>
            <a:pPr marL="447675" lvl="1"/>
            <a:r>
              <a:rPr lang="en-CA" sz="1800" dirty="0">
                <a:latin typeface="Arial" panose="020B0604020202020204" pitchFamily="34" charset="0"/>
                <a:cs typeface="Arial" panose="020B0604020202020204" pitchFamily="34" charset="0"/>
              </a:rPr>
              <a:t>Experts Working Group</a:t>
            </a:r>
          </a:p>
          <a:p>
            <a:pPr marL="447675" lvl="2"/>
            <a:r>
              <a:rPr lang="en-CA" sz="1800" dirty="0">
                <a:latin typeface="Arial" panose="020B0604020202020204" pitchFamily="34" charset="0"/>
                <a:cs typeface="Arial" panose="020B0604020202020204" pitchFamily="34" charset="0"/>
              </a:rPr>
              <a:t>Topic area sub-groups</a:t>
            </a:r>
          </a:p>
          <a:p>
            <a:pPr marL="447675" lvl="2"/>
            <a:r>
              <a:rPr lang="en-CA" sz="1800" dirty="0">
                <a:latin typeface="Arial" panose="020B0604020202020204" pitchFamily="34" charset="0"/>
                <a:cs typeface="Arial" panose="020B0604020202020204" pitchFamily="34" charset="0"/>
              </a:rPr>
              <a:t>Multiple review workshops</a:t>
            </a:r>
          </a:p>
          <a:p>
            <a:pPr marL="447675" lvl="1"/>
            <a:r>
              <a:rPr lang="en-CA" sz="1800" dirty="0">
                <a:latin typeface="Arial" panose="020B0604020202020204" pitchFamily="34" charset="0"/>
                <a:cs typeface="Arial" panose="020B0604020202020204" pitchFamily="34" charset="0"/>
              </a:rPr>
              <a:t>City Authorities Validation </a:t>
            </a:r>
          </a:p>
          <a:p>
            <a:pPr lvl="1"/>
            <a:endParaRPr lang="en-CA" dirty="0"/>
          </a:p>
          <a:p>
            <a:endParaRPr lang="en-CA" sz="2000" dirty="0"/>
          </a:p>
          <a:p>
            <a:pPr marL="0" indent="0">
              <a:buNone/>
            </a:pPr>
            <a:endParaRPr lang="en-CA" dirty="0"/>
          </a:p>
        </p:txBody>
      </p:sp>
      <p:sp>
        <p:nvSpPr>
          <p:cNvPr id="19" name="Content Placeholder 1">
            <a:extLst>
              <a:ext uri="{FF2B5EF4-FFF2-40B4-BE49-F238E27FC236}">
                <a16:creationId xmlns:a16="http://schemas.microsoft.com/office/drawing/2014/main" xmlns="" id="{77FC68A6-111B-4E0A-9DD9-26BDCF3114CE}"/>
              </a:ext>
            </a:extLst>
          </p:cNvPr>
          <p:cNvSpPr txBox="1">
            <a:spLocks/>
          </p:cNvSpPr>
          <p:nvPr/>
        </p:nvSpPr>
        <p:spPr>
          <a:xfrm>
            <a:off x="5177923" y="3564179"/>
            <a:ext cx="5578977" cy="21583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800" b="1" u="sng" dirty="0">
                <a:latin typeface="Arial" panose="020B0604020202020204" pitchFamily="34" charset="0"/>
                <a:cs typeface="Arial" panose="020B0604020202020204" pitchFamily="34" charset="0"/>
              </a:rPr>
              <a:t>Constraints</a:t>
            </a:r>
          </a:p>
          <a:p>
            <a:pPr marL="447675" lvl="1"/>
            <a:r>
              <a:rPr lang="en-CA" sz="1800" dirty="0">
                <a:latin typeface="Arial" panose="020B0604020202020204" pitchFamily="34" charset="0"/>
                <a:cs typeface="Arial" panose="020B0604020202020204" pitchFamily="34" charset="0"/>
              </a:rPr>
              <a:t>Availability of official data</a:t>
            </a:r>
          </a:p>
          <a:p>
            <a:pPr marL="447675" lvl="1"/>
            <a:r>
              <a:rPr lang="en-CA" sz="1800" dirty="0">
                <a:latin typeface="Arial" panose="020B0604020202020204" pitchFamily="34" charset="0"/>
                <a:cs typeface="Arial" panose="020B0604020202020204" pitchFamily="34" charset="0"/>
              </a:rPr>
              <a:t>Availability of real-time data</a:t>
            </a:r>
          </a:p>
          <a:p>
            <a:pPr marL="447675" lvl="1"/>
            <a:r>
              <a:rPr lang="en-CA" sz="1800" dirty="0">
                <a:latin typeface="Arial" panose="020B0604020202020204" pitchFamily="34" charset="0"/>
                <a:cs typeface="Arial" panose="020B0604020202020204" pitchFamily="34" charset="0"/>
              </a:rPr>
              <a:t>Availability of disaggregated data</a:t>
            </a:r>
          </a:p>
          <a:p>
            <a:pPr marL="447675" lvl="1"/>
            <a:r>
              <a:rPr lang="en-CA" sz="1800" dirty="0">
                <a:latin typeface="Arial" panose="020B0604020202020204" pitchFamily="34" charset="0"/>
                <a:cs typeface="Arial" panose="020B0604020202020204" pitchFamily="34" charset="0"/>
              </a:rPr>
              <a:t>Indicators only one part of a more holistic view</a:t>
            </a:r>
          </a:p>
          <a:p>
            <a:pPr lvl="1"/>
            <a:endParaRPr lang="en-CA" sz="1800" dirty="0"/>
          </a:p>
          <a:p>
            <a:pPr lvl="1"/>
            <a:endParaRPr lang="en-CA" dirty="0"/>
          </a:p>
          <a:p>
            <a:endParaRPr lang="en-CA" sz="2000" dirty="0"/>
          </a:p>
          <a:p>
            <a:pPr marL="0" indent="0">
              <a:buFont typeface="Arial" panose="020B0604020202020204" pitchFamily="34" charset="0"/>
              <a:buNone/>
            </a:pPr>
            <a:endParaRPr lang="en-CA" dirty="0"/>
          </a:p>
        </p:txBody>
      </p:sp>
    </p:spTree>
    <p:extLst>
      <p:ext uri="{BB962C8B-B14F-4D97-AF65-F5344CB8AC3E}">
        <p14:creationId xmlns:p14="http://schemas.microsoft.com/office/powerpoint/2010/main" val="1038273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E3CA46-2442-4EDE-89CE-CC01E7979ED9}"/>
              </a:ext>
            </a:extLst>
          </p:cNvPr>
          <p:cNvPicPr>
            <a:picLocks noChangeAspect="1"/>
          </p:cNvPicPr>
          <p:nvPr/>
        </p:nvPicPr>
        <p:blipFill>
          <a:blip r:embed="rId2"/>
          <a:stretch>
            <a:fillRect/>
          </a:stretch>
        </p:blipFill>
        <p:spPr>
          <a:xfrm>
            <a:off x="0" y="0"/>
            <a:ext cx="12192000" cy="6858000"/>
          </a:xfrm>
          <a:prstGeom prst="rect">
            <a:avLst/>
          </a:prstGeom>
        </p:spPr>
      </p:pic>
      <p:sp>
        <p:nvSpPr>
          <p:cNvPr id="15" name="TextBox 1">
            <a:extLst>
              <a:ext uri="{FF2B5EF4-FFF2-40B4-BE49-F238E27FC236}">
                <a16:creationId xmlns:a16="http://schemas.microsoft.com/office/drawing/2014/main" xmlns="" id="{FD56E805-7FE8-4BE4-8FD4-4BD072D3C6D6}"/>
              </a:ext>
            </a:extLst>
          </p:cNvPr>
          <p:cNvSpPr txBox="1"/>
          <p:nvPr/>
        </p:nvSpPr>
        <p:spPr>
          <a:xfrm>
            <a:off x="677083" y="1007748"/>
            <a:ext cx="10080979" cy="523220"/>
          </a:xfrm>
          <a:prstGeom prst="rect">
            <a:avLst/>
          </a:prstGeom>
          <a:noFill/>
        </p:spPr>
        <p:txBody>
          <a:bodyPr wrap="square" rtlCol="0">
            <a:spAutoFit/>
          </a:bodyPr>
          <a:lstStyle/>
          <a:p>
            <a:pPr>
              <a:spcBef>
                <a:spcPts val="300"/>
              </a:spcBef>
            </a:pPr>
            <a:r>
              <a:rPr lang="en-US" sz="2800" b="1" dirty="0">
                <a:latin typeface="Arial" panose="020B0604020202020204" pitchFamily="34" charset="0"/>
                <a:cs typeface="Arial" panose="020B0604020202020204" pitchFamily="34" charset="0"/>
              </a:rPr>
              <a:t>Urban Resilience Diagnostic Tool – Result City </a:t>
            </a:r>
            <a:r>
              <a:rPr lang="en-US" sz="2800" b="1">
                <a:latin typeface="Arial" panose="020B0604020202020204" pitchFamily="34" charset="0"/>
                <a:cs typeface="Arial" panose="020B0604020202020204" pitchFamily="34" charset="0"/>
              </a:rPr>
              <a:t>of Bishkek</a:t>
            </a:r>
            <a:endParaRPr lang="aa-ET" sz="20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4422" y="1627639"/>
            <a:ext cx="8511158" cy="4565032"/>
          </a:xfrm>
          <a:prstGeom prst="rect">
            <a:avLst/>
          </a:prstGeom>
        </p:spPr>
      </p:pic>
    </p:spTree>
    <p:extLst>
      <p:ext uri="{BB962C8B-B14F-4D97-AF65-F5344CB8AC3E}">
        <p14:creationId xmlns:p14="http://schemas.microsoft.com/office/powerpoint/2010/main" val="3795156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E3CA46-2442-4EDE-89CE-CC01E7979ED9}"/>
              </a:ext>
            </a:extLst>
          </p:cNvPr>
          <p:cNvPicPr>
            <a:picLocks noChangeAspect="1"/>
          </p:cNvPicPr>
          <p:nvPr/>
        </p:nvPicPr>
        <p:blipFill>
          <a:blip r:embed="rId3"/>
          <a:stretch>
            <a:fillRect/>
          </a:stretch>
        </p:blipFill>
        <p:spPr>
          <a:xfrm>
            <a:off x="0" y="0"/>
            <a:ext cx="12192000" cy="6858000"/>
          </a:xfrm>
          <a:prstGeom prst="rect">
            <a:avLst/>
          </a:prstGeom>
        </p:spPr>
      </p:pic>
      <p:sp>
        <p:nvSpPr>
          <p:cNvPr id="15" name="TextBox 1">
            <a:extLst>
              <a:ext uri="{FF2B5EF4-FFF2-40B4-BE49-F238E27FC236}">
                <a16:creationId xmlns:a16="http://schemas.microsoft.com/office/drawing/2014/main" xmlns="" id="{FD56E805-7FE8-4BE4-8FD4-4BD072D3C6D6}"/>
              </a:ext>
            </a:extLst>
          </p:cNvPr>
          <p:cNvSpPr txBox="1"/>
          <p:nvPr/>
        </p:nvSpPr>
        <p:spPr>
          <a:xfrm>
            <a:off x="677083" y="1007748"/>
            <a:ext cx="10681797" cy="523220"/>
          </a:xfrm>
          <a:prstGeom prst="rect">
            <a:avLst/>
          </a:prstGeom>
          <a:noFill/>
        </p:spPr>
        <p:txBody>
          <a:bodyPr wrap="square" rtlCol="0">
            <a:spAutoFit/>
          </a:bodyPr>
          <a:lstStyle/>
          <a:p>
            <a:pPr>
              <a:spcBef>
                <a:spcPts val="300"/>
              </a:spcBef>
            </a:pPr>
            <a:r>
              <a:rPr lang="en-US" sz="2800" b="1" dirty="0">
                <a:latin typeface="Arial" panose="020B0604020202020204" pitchFamily="34" charset="0"/>
                <a:cs typeface="Arial" panose="020B0604020202020204" pitchFamily="34" charset="0"/>
              </a:rPr>
              <a:t>Urban Resilience Diagnostic Tool – Draft Preliminary Findings</a:t>
            </a:r>
            <a:endParaRPr lang="aa-ET" sz="2400" dirty="0"/>
          </a:p>
        </p:txBody>
      </p:sp>
      <p:pic>
        <p:nvPicPr>
          <p:cNvPr id="7" name="Picture 4">
            <a:extLst>
              <a:ext uri="{FF2B5EF4-FFF2-40B4-BE49-F238E27FC236}">
                <a16:creationId xmlns:a16="http://schemas.microsoft.com/office/drawing/2014/main" xmlns="" id="{61E3CA46-2442-4EDE-89CE-CC01E7979ED9}"/>
              </a:ext>
            </a:extLst>
          </p:cNvPr>
          <p:cNvPicPr>
            <a:picLocks noChangeAspect="1"/>
          </p:cNvPicPr>
          <p:nvPr/>
        </p:nvPicPr>
        <p:blipFill rotWithShape="1">
          <a:blip r:embed="rId3"/>
          <a:srcRect l="2578" t="33214" r="-2578" b="59494"/>
          <a:stretch/>
        </p:blipFill>
        <p:spPr>
          <a:xfrm>
            <a:off x="0" y="1571625"/>
            <a:ext cx="12192000" cy="500063"/>
          </a:xfrm>
          <a:prstGeom prst="rect">
            <a:avLst/>
          </a:prstGeom>
        </p:spPr>
      </p:pic>
      <p:sp>
        <p:nvSpPr>
          <p:cNvPr id="6" name="CuadroTexto 5"/>
          <p:cNvSpPr txBox="1"/>
          <p:nvPr/>
        </p:nvSpPr>
        <p:spPr>
          <a:xfrm>
            <a:off x="536930" y="1624298"/>
            <a:ext cx="11125682" cy="4524315"/>
          </a:xfrm>
          <a:prstGeom prst="rect">
            <a:avLst/>
          </a:prstGeom>
          <a:noFill/>
        </p:spPr>
        <p:txBody>
          <a:bodyPr wrap="square" rtlCol="0">
            <a:spAutoFit/>
          </a:bodyPr>
          <a:lstStyle/>
          <a:p>
            <a:pPr lvl="0" algn="just"/>
            <a:r>
              <a:rPr lang="en-GB" sz="1600" b="1" dirty="0">
                <a:latin typeface="Arial" panose="020B0604020202020204" pitchFamily="34" charset="0"/>
                <a:cs typeface="Arial" panose="020B0604020202020204" pitchFamily="34" charset="0"/>
              </a:rPr>
              <a:t>Based on the results of the diagnostics, it can be concluded that the city of Bishkek has five areas for the development of its policies to increase resilience to external influences such as the COVID-19 pandemic. This includes:</a:t>
            </a:r>
          </a:p>
          <a:p>
            <a:pPr marL="342900" lvl="0" indent="-342900" algn="just">
              <a:buFont typeface="+mj-lt"/>
              <a:buAutoNum type="arabicPeriod"/>
            </a:pPr>
            <a:endParaRPr lang="en-GB" sz="1600" b="1" dirty="0">
              <a:latin typeface="Arial" panose="020B0604020202020204" pitchFamily="34" charset="0"/>
              <a:cs typeface="Arial" panose="020B0604020202020204" pitchFamily="34" charset="0"/>
            </a:endParaRPr>
          </a:p>
          <a:p>
            <a:pPr marL="342900" lvl="0" indent="-342900" algn="just">
              <a:buFont typeface="+mj-lt"/>
              <a:buAutoNum type="arabicPeriod"/>
            </a:pPr>
            <a:r>
              <a:rPr lang="en-GB" sz="1600" b="1" dirty="0">
                <a:latin typeface="Arial" panose="020B0604020202020204" pitchFamily="34" charset="0"/>
                <a:cs typeface="Arial" panose="020B0604020202020204" pitchFamily="34" charset="0"/>
              </a:rPr>
              <a:t>Improving city data collection, including through strengthening a partnership with the national statistical agency and other agencies which possess data on the city. Availability of urban data and statistics is critical to formulating an adequate response to the COVID-19 pandemic. Such a response will be essential for building the urban economic resilience and implementing the 2030 Agenda. </a:t>
            </a:r>
          </a:p>
          <a:p>
            <a:pPr marL="342900" lvl="0" indent="-342900" algn="just">
              <a:buFont typeface="+mj-lt"/>
              <a:buAutoNum type="arabicPeriod"/>
            </a:pPr>
            <a:r>
              <a:rPr lang="en-GB" sz="1600" b="1" dirty="0" smtClean="0">
                <a:latin typeface="Arial" panose="020B0604020202020204" pitchFamily="34" charset="0"/>
                <a:cs typeface="Arial" panose="020B0604020202020204" pitchFamily="34" charset="0"/>
              </a:rPr>
              <a:t>Promoting </a:t>
            </a:r>
            <a:r>
              <a:rPr lang="en-GB" sz="1600" b="1" dirty="0">
                <a:latin typeface="Arial" panose="020B0604020202020204" pitchFamily="34" charset="0"/>
                <a:cs typeface="Arial" panose="020B0604020202020204" pitchFamily="34" charset="0"/>
              </a:rPr>
              <a:t>participatory approach to building urban resilience through strengthening engagement of civil society, local businesses and communities and involving them in urban economic resilience and recovery plans and decision making. Public consultation is important to improve public policy initiatives.</a:t>
            </a:r>
          </a:p>
          <a:p>
            <a:pPr marL="342900" lvl="0" indent="-342900" algn="just">
              <a:buFont typeface="+mj-lt"/>
              <a:buAutoNum type="arabicPeriod"/>
            </a:pPr>
            <a:r>
              <a:rPr lang="en-GB" sz="1600" b="1" dirty="0" smtClean="0">
                <a:latin typeface="Arial" panose="020B0604020202020204" pitchFamily="34" charset="0"/>
                <a:cs typeface="Arial" panose="020B0604020202020204" pitchFamily="34" charset="0"/>
              </a:rPr>
              <a:t>Local Government </a:t>
            </a:r>
            <a:r>
              <a:rPr lang="en-GB" sz="1600" b="1" dirty="0">
                <a:latin typeface="Arial" panose="020B0604020202020204" pitchFamily="34" charset="0"/>
                <a:cs typeface="Arial" panose="020B0604020202020204" pitchFamily="34" charset="0"/>
              </a:rPr>
              <a:t>should ensure that COVID-19 pandemic recovery measures are focused on areas that can provide value creation for the community. Jobs creation and sustainable development of </a:t>
            </a:r>
            <a:r>
              <a:rPr lang="en-GB" sz="1600" b="1" dirty="0" smtClean="0">
                <a:latin typeface="Arial" panose="020B0604020202020204" pitchFamily="34" charset="0"/>
                <a:cs typeface="Arial" panose="020B0604020202020204" pitchFamily="34" charset="0"/>
              </a:rPr>
              <a:t>the City of Bishkek </a:t>
            </a:r>
            <a:r>
              <a:rPr lang="en-GB" sz="1600" b="1" dirty="0">
                <a:latin typeface="Arial" panose="020B0604020202020204" pitchFamily="34" charset="0"/>
                <a:cs typeface="Arial" panose="020B0604020202020204" pitchFamily="34" charset="0"/>
              </a:rPr>
              <a:t>with tangible actions for building urban economic resilience against the socioeconomic impact of the pandemic and climate emergency are part of the problem and the solutions</a:t>
            </a:r>
            <a:r>
              <a:rPr lang="en-GB" sz="1600" b="1" dirty="0" smtClean="0">
                <a:latin typeface="Arial" panose="020B0604020202020204" pitchFamily="34" charset="0"/>
                <a:cs typeface="Arial" panose="020B0604020202020204" pitchFamily="34" charset="0"/>
              </a:rPr>
              <a:t>.</a:t>
            </a:r>
          </a:p>
          <a:p>
            <a:pPr marL="342900" lvl="0" indent="-342900" algn="just">
              <a:buFont typeface="+mj-lt"/>
              <a:buAutoNum type="arabicPeriod"/>
            </a:pPr>
            <a:r>
              <a:rPr lang="en-GB" sz="1600" b="1" dirty="0"/>
              <a:t>Comp</a:t>
            </a:r>
            <a:r>
              <a:rPr lang="en-GB" sz="1600" b="1" dirty="0">
                <a:latin typeface="Arial" panose="020B0604020202020204" pitchFamily="34" charset="0"/>
                <a:cs typeface="Arial" panose="020B0604020202020204" pitchFamily="34" charset="0"/>
              </a:rPr>
              <a:t>anies and SMEs should continue to focus on retaining the core business; survival is essential. </a:t>
            </a:r>
          </a:p>
          <a:p>
            <a:pPr marL="342900" lvl="0" indent="-342900" algn="just">
              <a:buFont typeface="+mj-lt"/>
              <a:buAutoNum type="arabicPeriod"/>
            </a:pPr>
            <a:r>
              <a:rPr lang="en-GB" sz="1600" b="1" dirty="0" smtClean="0">
                <a:latin typeface="Arial" panose="020B0604020202020204" pitchFamily="34" charset="0"/>
                <a:cs typeface="Arial" panose="020B0604020202020204" pitchFamily="34" charset="0"/>
              </a:rPr>
              <a:t>Ensuring </a:t>
            </a:r>
            <a:r>
              <a:rPr lang="en-GB" sz="1600" b="1" dirty="0">
                <a:latin typeface="Arial" panose="020B0604020202020204" pitchFamily="34" charset="0"/>
                <a:cs typeface="Arial" panose="020B0604020202020204" pitchFamily="34" charset="0"/>
              </a:rPr>
              <a:t>an integrated approach to building urban resilience: fully integrate key socio-economic, environmental, nature-based solutions and urban planning actions</a:t>
            </a:r>
            <a:r>
              <a:rPr lang="en-GB" sz="1600" b="1" dirty="0" smtClean="0">
                <a:latin typeface="Arial" panose="020B0604020202020204" pitchFamily="34" charset="0"/>
                <a:cs typeface="Arial" panose="020B0604020202020204" pitchFamily="34" charset="0"/>
              </a:rPr>
              <a:t>.</a:t>
            </a:r>
            <a:endParaRPr lang="en-GB" sz="1900" dirty="0"/>
          </a:p>
        </p:txBody>
      </p:sp>
    </p:spTree>
    <p:extLst>
      <p:ext uri="{BB962C8B-B14F-4D97-AF65-F5344CB8AC3E}">
        <p14:creationId xmlns:p14="http://schemas.microsoft.com/office/powerpoint/2010/main" val="2396748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250A572-ED4A-4054-9500-48440DCBD604}"/>
              </a:ext>
            </a:extLst>
          </p:cNvPr>
          <p:cNvPicPr>
            <a:picLocks noChangeAspect="1"/>
          </p:cNvPicPr>
          <p:nvPr/>
        </p:nvPicPr>
        <p:blipFill>
          <a:blip r:embed="rId3"/>
          <a:stretch>
            <a:fillRect/>
          </a:stretch>
        </p:blipFill>
        <p:spPr>
          <a:xfrm>
            <a:off x="0" y="0"/>
            <a:ext cx="12192000" cy="6858000"/>
          </a:xfrm>
          <a:prstGeom prst="rect">
            <a:avLst/>
          </a:prstGeom>
        </p:spPr>
      </p:pic>
      <p:sp>
        <p:nvSpPr>
          <p:cNvPr id="31" name="TextBox 30">
            <a:extLst>
              <a:ext uri="{FF2B5EF4-FFF2-40B4-BE49-F238E27FC236}">
                <a16:creationId xmlns:a16="http://schemas.microsoft.com/office/drawing/2014/main" xmlns="" id="{3EB86F2E-3D70-452C-84A0-8D8109DE7C05}"/>
              </a:ext>
            </a:extLst>
          </p:cNvPr>
          <p:cNvSpPr txBox="1"/>
          <p:nvPr/>
        </p:nvSpPr>
        <p:spPr>
          <a:xfrm>
            <a:off x="969389" y="5432749"/>
            <a:ext cx="6097656" cy="400110"/>
          </a:xfrm>
          <a:prstGeom prst="rect">
            <a:avLst/>
          </a:prstGeom>
          <a:noFill/>
        </p:spPr>
        <p:txBody>
          <a:bodyPr wrap="square">
            <a:spAutoFit/>
          </a:bodyPr>
          <a:lstStyle/>
          <a:p>
            <a:pPr marL="0" lvl="0" indent="0" rtl="0">
              <a:spcBef>
                <a:spcPts val="0"/>
              </a:spcBef>
              <a:spcAft>
                <a:spcPts val="0"/>
              </a:spcAft>
              <a:buNone/>
            </a:pPr>
            <a:r>
              <a:rPr lang="en-US" sz="2000" dirty="0">
                <a:solidFill>
                  <a:schemeClr val="bg1"/>
                </a:solidFill>
                <a:latin typeface="Arial" panose="020B0604020202020204" pitchFamily="34" charset="0"/>
                <a:ea typeface="Raleway"/>
                <a:cs typeface="Arial" panose="020B0604020202020204" pitchFamily="34" charset="0"/>
                <a:sym typeface="Raleway"/>
              </a:rPr>
              <a:t>28 June 2021</a:t>
            </a:r>
          </a:p>
        </p:txBody>
      </p:sp>
      <p:sp>
        <p:nvSpPr>
          <p:cNvPr id="32" name="TextBox 31">
            <a:extLst>
              <a:ext uri="{FF2B5EF4-FFF2-40B4-BE49-F238E27FC236}">
                <a16:creationId xmlns:a16="http://schemas.microsoft.com/office/drawing/2014/main" xmlns="" id="{24982030-2372-4FE2-B8E4-D960AFA12524}"/>
              </a:ext>
            </a:extLst>
          </p:cNvPr>
          <p:cNvSpPr txBox="1"/>
          <p:nvPr/>
        </p:nvSpPr>
        <p:spPr>
          <a:xfrm>
            <a:off x="969390" y="4094237"/>
            <a:ext cx="7838649" cy="307777"/>
          </a:xfrm>
          <a:prstGeom prst="rect">
            <a:avLst/>
          </a:prstGeom>
          <a:noFill/>
        </p:spPr>
        <p:txBody>
          <a:bodyPr wrap="square" rtlCol="0">
            <a:spAutoFit/>
          </a:bodyPr>
          <a:lstStyle/>
          <a:p>
            <a:r>
              <a:rPr lang="en-GB" sz="1400" b="0" i="0" dirty="0">
                <a:solidFill>
                  <a:srgbClr val="D9D8BA"/>
                </a:solidFill>
                <a:effectLst/>
                <a:latin typeface="Arial" panose="020B0604020202020204" pitchFamily="34" charset="0"/>
                <a:cs typeface="Arial" panose="020B0604020202020204" pitchFamily="34" charset="0"/>
              </a:rPr>
              <a:t>Building Urban Economic Resilience during and after COVID-19</a:t>
            </a:r>
          </a:p>
        </p:txBody>
      </p:sp>
      <p:sp>
        <p:nvSpPr>
          <p:cNvPr id="35" name="TextBox 34">
            <a:extLst>
              <a:ext uri="{FF2B5EF4-FFF2-40B4-BE49-F238E27FC236}">
                <a16:creationId xmlns:a16="http://schemas.microsoft.com/office/drawing/2014/main" xmlns="" id="{48CB7CD3-2321-409B-923E-4C89D8F688B2}"/>
              </a:ext>
            </a:extLst>
          </p:cNvPr>
          <p:cNvSpPr txBox="1"/>
          <p:nvPr/>
        </p:nvSpPr>
        <p:spPr>
          <a:xfrm>
            <a:off x="530748" y="828997"/>
            <a:ext cx="2598951" cy="523220"/>
          </a:xfrm>
          <a:prstGeom prst="rect">
            <a:avLst/>
          </a:prstGeom>
          <a:noFill/>
        </p:spPr>
        <p:txBody>
          <a:bodyPr wrap="square">
            <a:spAutoFit/>
          </a:bodyPr>
          <a:lstStyle/>
          <a:p>
            <a:r>
              <a:rPr lang="en-GB" sz="2800" b="1" i="0" dirty="0">
                <a:solidFill>
                  <a:srgbClr val="484949"/>
                </a:solidFill>
                <a:effectLst/>
                <a:latin typeface="Milliard Black" panose="02010004040101010103" pitchFamily="50" charset="0"/>
                <a:cs typeface="Arial" panose="020B0604020202020204" pitchFamily="34" charset="0"/>
              </a:rPr>
              <a:t>THANK YOU</a:t>
            </a:r>
          </a:p>
        </p:txBody>
      </p:sp>
      <p:sp>
        <p:nvSpPr>
          <p:cNvPr id="36" name="TextBox 35">
            <a:extLst>
              <a:ext uri="{FF2B5EF4-FFF2-40B4-BE49-F238E27FC236}">
                <a16:creationId xmlns:a16="http://schemas.microsoft.com/office/drawing/2014/main" xmlns="" id="{5E433866-F3E3-4ECC-BD55-AFFDABC54E67}"/>
              </a:ext>
            </a:extLst>
          </p:cNvPr>
          <p:cNvSpPr txBox="1"/>
          <p:nvPr/>
        </p:nvSpPr>
        <p:spPr>
          <a:xfrm>
            <a:off x="530749" y="1313560"/>
            <a:ext cx="3208914" cy="338554"/>
          </a:xfrm>
          <a:prstGeom prst="rect">
            <a:avLst/>
          </a:prstGeom>
          <a:noFill/>
        </p:spPr>
        <p:txBody>
          <a:bodyPr wrap="square" rtlCol="0">
            <a:spAutoFit/>
          </a:bodyPr>
          <a:lstStyle/>
          <a:p>
            <a:r>
              <a:rPr lang="en-GB" sz="1600" b="0" i="0" dirty="0">
                <a:solidFill>
                  <a:schemeClr val="tx1">
                    <a:lumMod val="85000"/>
                    <a:lumOff val="15000"/>
                  </a:schemeClr>
                </a:solidFill>
                <a:effectLst/>
                <a:latin typeface="Arial" panose="020B0604020202020204" pitchFamily="34" charset="0"/>
                <a:cs typeface="Arial" panose="020B0604020202020204" pitchFamily="34" charset="0"/>
              </a:rPr>
              <a:t>urbaneconomicresilience.org</a:t>
            </a:r>
          </a:p>
        </p:txBody>
      </p:sp>
      <p:sp>
        <p:nvSpPr>
          <p:cNvPr id="8" name="TextBox 28">
            <a:extLst>
              <a:ext uri="{FF2B5EF4-FFF2-40B4-BE49-F238E27FC236}">
                <a16:creationId xmlns:a16="http://schemas.microsoft.com/office/drawing/2014/main" xmlns="" id="{007B9CC6-8276-4F79-9F0C-B960E1617DF8}"/>
              </a:ext>
            </a:extLst>
          </p:cNvPr>
          <p:cNvSpPr txBox="1"/>
          <p:nvPr/>
        </p:nvSpPr>
        <p:spPr>
          <a:xfrm>
            <a:off x="969389" y="4579379"/>
            <a:ext cx="9955609" cy="70788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dirty="0">
                <a:solidFill>
                  <a:srgbClr val="16273A"/>
                </a:solidFill>
                <a:latin typeface="Arial" panose="020B0604020202020204" pitchFamily="34" charset="0"/>
                <a:cs typeface="Arial" panose="020B0604020202020204" pitchFamily="34" charset="0"/>
              </a:rPr>
              <a:t>Geneva Cities Hub – 3</a:t>
            </a:r>
            <a:r>
              <a:rPr lang="en-GB" sz="2000" b="1" baseline="30000" dirty="0">
                <a:solidFill>
                  <a:srgbClr val="16273A"/>
                </a:solidFill>
                <a:latin typeface="Arial" panose="020B0604020202020204" pitchFamily="34" charset="0"/>
                <a:cs typeface="Arial" panose="020B0604020202020204" pitchFamily="34" charset="0"/>
              </a:rPr>
              <a:t>rd</a:t>
            </a:r>
            <a:r>
              <a:rPr lang="en-GB" sz="2000" b="1" dirty="0">
                <a:solidFill>
                  <a:srgbClr val="16273A"/>
                </a:solidFill>
                <a:latin typeface="Arial" panose="020B0604020202020204" pitchFamily="34" charset="0"/>
                <a:cs typeface="Arial" panose="020B0604020202020204" pitchFamily="34" charset="0"/>
              </a:rPr>
              <a:t> Geneva Urban Debate</a:t>
            </a:r>
          </a:p>
          <a:p>
            <a:r>
              <a:rPr lang="en-GB" sz="2000" b="1" dirty="0">
                <a:solidFill>
                  <a:srgbClr val="16273A"/>
                </a:solidFill>
                <a:latin typeface="Arial" panose="020B0604020202020204" pitchFamily="34" charset="0"/>
                <a:cs typeface="Arial" panose="020B0604020202020204" pitchFamily="34" charset="0"/>
              </a:rPr>
              <a:t>Post-COVID Economic &amp; Financial Recovery: What about the City?</a:t>
            </a:r>
            <a:endParaRPr lang="en-GB" sz="2000" b="1" i="0" dirty="0">
              <a:solidFill>
                <a:srgbClr val="16273A"/>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514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1604</TotalTime>
  <Words>603</Words>
  <Application>Microsoft Office PowerPoint</Application>
  <PresentationFormat>Panorámica</PresentationFormat>
  <Paragraphs>63</Paragraphs>
  <Slides>7</Slides>
  <Notes>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vt:i4>
      </vt:variant>
    </vt:vector>
  </HeadingPairs>
  <TitlesOfParts>
    <vt:vector size="15" baseType="lpstr">
      <vt:lpstr>Arial</vt:lpstr>
      <vt:lpstr>Calibri</vt:lpstr>
      <vt:lpstr>Calibri Light</vt:lpstr>
      <vt:lpstr>DengXian</vt:lpstr>
      <vt:lpstr>Milliard Black</vt:lpstr>
      <vt:lpstr>Raleway</vt:lpstr>
      <vt:lpstr>Univers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Kiyoun Kim</dc:creator>
  <cp:lastModifiedBy>Juan Valle Robles</cp:lastModifiedBy>
  <cp:revision>115</cp:revision>
  <dcterms:created xsi:type="dcterms:W3CDTF">2021-05-19T08:08:47Z</dcterms:created>
  <dcterms:modified xsi:type="dcterms:W3CDTF">2021-06-28T06:42:49Z</dcterms:modified>
</cp:coreProperties>
</file>