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74" r:id="rId7"/>
    <p:sldId id="267" r:id="rId8"/>
    <p:sldId id="268" r:id="rId9"/>
    <p:sldId id="275" r:id="rId10"/>
    <p:sldId id="27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95D457-F0C3-4AA2-BC61-3965ABB83690}" v="3" dt="2021-06-25T11:02:18.4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145AD5-C988-40C6-8F4D-41899DB5CE7E}" type="doc">
      <dgm:prSet loTypeId="urn:microsoft.com/office/officeart/2005/8/layout/hList1" loCatId="list" qsTypeId="urn:microsoft.com/office/officeart/2005/8/quickstyle/simple1" qsCatId="simple" csTypeId="urn:microsoft.com/office/officeart/2005/8/colors/colorful2" csCatId="colorful"/>
      <dgm:spPr/>
      <dgm:t>
        <a:bodyPr/>
        <a:lstStyle/>
        <a:p>
          <a:endParaRPr lang="en-US"/>
        </a:p>
      </dgm:t>
    </dgm:pt>
    <dgm:pt modelId="{62C9F8EF-F0D5-411D-807D-634C55616780}">
      <dgm:prSet/>
      <dgm:spPr/>
      <dgm:t>
        <a:bodyPr/>
        <a:lstStyle/>
        <a:p>
          <a:r>
            <a:rPr lang="en-US" b="1"/>
            <a:t>The self-assessment is a toolkit used to:</a:t>
          </a:r>
          <a:endParaRPr lang="en-US"/>
        </a:p>
      </dgm:t>
    </dgm:pt>
    <dgm:pt modelId="{1079631F-B6F1-4A4A-8BA3-35AE41942A19}" type="parTrans" cxnId="{2C03742B-958B-4440-A2B6-367DAC8E5767}">
      <dgm:prSet/>
      <dgm:spPr/>
      <dgm:t>
        <a:bodyPr/>
        <a:lstStyle/>
        <a:p>
          <a:endParaRPr lang="en-US"/>
        </a:p>
      </dgm:t>
    </dgm:pt>
    <dgm:pt modelId="{C6654FA6-65F4-4FF5-9989-A54423887839}" type="sibTrans" cxnId="{2C03742B-958B-4440-A2B6-367DAC8E5767}">
      <dgm:prSet/>
      <dgm:spPr/>
      <dgm:t>
        <a:bodyPr/>
        <a:lstStyle/>
        <a:p>
          <a:endParaRPr lang="en-US"/>
        </a:p>
      </dgm:t>
    </dgm:pt>
    <dgm:pt modelId="{0129B4CC-E50F-41B7-8B07-C42480142C37}">
      <dgm:prSet/>
      <dgm:spPr/>
      <dgm:t>
        <a:bodyPr/>
        <a:lstStyle/>
        <a:p>
          <a:r>
            <a:rPr lang="en-US"/>
            <a:t>A</a:t>
          </a:r>
          <a:r>
            <a:rPr lang="sr-Latn-BA"/>
            <a:t>nalyze the financial situation in a systematic manner </a:t>
          </a:r>
          <a:endParaRPr lang="en-US"/>
        </a:p>
      </dgm:t>
    </dgm:pt>
    <dgm:pt modelId="{E8335E2F-2376-405F-A94C-51DDD76DB8B1}" type="parTrans" cxnId="{A8952632-5484-4A6C-BF78-B340EEB207A2}">
      <dgm:prSet/>
      <dgm:spPr/>
      <dgm:t>
        <a:bodyPr/>
        <a:lstStyle/>
        <a:p>
          <a:endParaRPr lang="en-US"/>
        </a:p>
      </dgm:t>
    </dgm:pt>
    <dgm:pt modelId="{A7E9C0CB-DFAB-46E2-91EE-E55212B3FB40}" type="sibTrans" cxnId="{A8952632-5484-4A6C-BF78-B340EEB207A2}">
      <dgm:prSet/>
      <dgm:spPr/>
      <dgm:t>
        <a:bodyPr/>
        <a:lstStyle/>
        <a:p>
          <a:endParaRPr lang="en-US"/>
        </a:p>
      </dgm:t>
    </dgm:pt>
    <dgm:pt modelId="{DB30D05A-BF53-41C7-B97F-DBCE94A894CD}">
      <dgm:prSet/>
      <dgm:spPr/>
      <dgm:t>
        <a:bodyPr/>
        <a:lstStyle/>
        <a:p>
          <a:r>
            <a:rPr lang="en-US"/>
            <a:t>Invites </a:t>
          </a:r>
          <a:r>
            <a:rPr lang="sr-Latn-BA"/>
            <a:t>partners </a:t>
          </a:r>
          <a:r>
            <a:rPr lang="en-US"/>
            <a:t>to</a:t>
          </a:r>
          <a:r>
            <a:rPr lang="sr-Latn-BA"/>
            <a:t> read </a:t>
          </a:r>
          <a:r>
            <a:rPr lang="en-US"/>
            <a:t>and understand LSG</a:t>
          </a:r>
          <a:r>
            <a:rPr lang="sr-Latn-BA"/>
            <a:t> financial data </a:t>
          </a:r>
          <a:endParaRPr lang="en-US"/>
        </a:p>
      </dgm:t>
    </dgm:pt>
    <dgm:pt modelId="{F388813D-1BBC-40B0-ACCC-A13C7A5737DD}" type="parTrans" cxnId="{BA2C4D68-9F73-49FD-B643-0B9143F177DB}">
      <dgm:prSet/>
      <dgm:spPr/>
      <dgm:t>
        <a:bodyPr/>
        <a:lstStyle/>
        <a:p>
          <a:endParaRPr lang="en-US"/>
        </a:p>
      </dgm:t>
    </dgm:pt>
    <dgm:pt modelId="{7417F86F-CE47-487E-A738-FE1C7594EEBC}" type="sibTrans" cxnId="{BA2C4D68-9F73-49FD-B643-0B9143F177DB}">
      <dgm:prSet/>
      <dgm:spPr/>
      <dgm:t>
        <a:bodyPr/>
        <a:lstStyle/>
        <a:p>
          <a:endParaRPr lang="en-US"/>
        </a:p>
      </dgm:t>
    </dgm:pt>
    <dgm:pt modelId="{ED714215-9F60-47EA-9D9A-E0692C42DDB1}">
      <dgm:prSet/>
      <dgm:spPr/>
      <dgm:t>
        <a:bodyPr/>
        <a:lstStyle/>
        <a:p>
          <a:r>
            <a:rPr lang="en-US"/>
            <a:t>Platform</a:t>
          </a:r>
          <a:r>
            <a:rPr lang="sr-Latn-BA"/>
            <a:t> to</a:t>
          </a:r>
          <a:r>
            <a:rPr lang="en-US"/>
            <a:t> </a:t>
          </a:r>
          <a:r>
            <a:rPr lang="sr-Latn-BA"/>
            <a:t>understand and</a:t>
          </a:r>
          <a:r>
            <a:rPr lang="en-US"/>
            <a:t> </a:t>
          </a:r>
          <a:r>
            <a:rPr lang="sr-Latn-BA"/>
            <a:t>assess the financial situation </a:t>
          </a:r>
          <a:endParaRPr lang="en-US"/>
        </a:p>
      </dgm:t>
    </dgm:pt>
    <dgm:pt modelId="{36479B64-C269-4F8F-9315-B92017BD1436}" type="parTrans" cxnId="{1EF5B367-7DCF-4C65-896E-DCB0519F35D4}">
      <dgm:prSet/>
      <dgm:spPr/>
      <dgm:t>
        <a:bodyPr/>
        <a:lstStyle/>
        <a:p>
          <a:endParaRPr lang="en-US"/>
        </a:p>
      </dgm:t>
    </dgm:pt>
    <dgm:pt modelId="{80BD6204-FF64-490F-B08F-68404B96321C}" type="sibTrans" cxnId="{1EF5B367-7DCF-4C65-896E-DCB0519F35D4}">
      <dgm:prSet/>
      <dgm:spPr/>
      <dgm:t>
        <a:bodyPr/>
        <a:lstStyle/>
        <a:p>
          <a:endParaRPr lang="en-US"/>
        </a:p>
      </dgm:t>
    </dgm:pt>
    <dgm:pt modelId="{AEDDDA20-1BFD-470F-B0F6-89FFBD63EA45}">
      <dgm:prSet/>
      <dgm:spPr/>
      <dgm:t>
        <a:bodyPr/>
        <a:lstStyle/>
        <a:p>
          <a:r>
            <a:rPr lang="en-US"/>
            <a:t>Helps in preparation of an Action Plan for improvement of financial management </a:t>
          </a:r>
        </a:p>
      </dgm:t>
    </dgm:pt>
    <dgm:pt modelId="{A1D352E5-0831-40DA-8EA9-712327BAA88B}" type="parTrans" cxnId="{70C2273F-C0BB-410A-A384-8A71E001BBB0}">
      <dgm:prSet/>
      <dgm:spPr/>
      <dgm:t>
        <a:bodyPr/>
        <a:lstStyle/>
        <a:p>
          <a:endParaRPr lang="en-US"/>
        </a:p>
      </dgm:t>
    </dgm:pt>
    <dgm:pt modelId="{1BD66168-36F4-40F7-BC5C-CAEFC93164BD}" type="sibTrans" cxnId="{70C2273F-C0BB-410A-A384-8A71E001BBB0}">
      <dgm:prSet/>
      <dgm:spPr/>
      <dgm:t>
        <a:bodyPr/>
        <a:lstStyle/>
        <a:p>
          <a:endParaRPr lang="en-US"/>
        </a:p>
      </dgm:t>
    </dgm:pt>
    <dgm:pt modelId="{177FF002-70F9-4B7F-BC94-24DC7C334556}">
      <dgm:prSet/>
      <dgm:spPr/>
      <dgm:t>
        <a:bodyPr/>
        <a:lstStyle/>
        <a:p>
          <a:r>
            <a:rPr lang="en-US" b="1"/>
            <a:t>Planning has no alternatives</a:t>
          </a:r>
          <a:endParaRPr lang="en-US"/>
        </a:p>
      </dgm:t>
    </dgm:pt>
    <dgm:pt modelId="{D3C04E22-338D-461A-968E-668401C4FF15}" type="parTrans" cxnId="{E88E647D-FAD4-480F-9399-9DB98D09CBCB}">
      <dgm:prSet/>
      <dgm:spPr/>
      <dgm:t>
        <a:bodyPr/>
        <a:lstStyle/>
        <a:p>
          <a:endParaRPr lang="en-US"/>
        </a:p>
      </dgm:t>
    </dgm:pt>
    <dgm:pt modelId="{4CFE0A76-9AB2-49CF-989D-09538588675F}" type="sibTrans" cxnId="{E88E647D-FAD4-480F-9399-9DB98D09CBCB}">
      <dgm:prSet/>
      <dgm:spPr/>
      <dgm:t>
        <a:bodyPr/>
        <a:lstStyle/>
        <a:p>
          <a:endParaRPr lang="en-US"/>
        </a:p>
      </dgm:t>
    </dgm:pt>
    <dgm:pt modelId="{A1166DD0-1752-4668-93C9-E2B073F144E5}">
      <dgm:prSet/>
      <dgm:spPr/>
      <dgm:t>
        <a:bodyPr/>
        <a:lstStyle/>
        <a:p>
          <a:r>
            <a:rPr lang="en-US"/>
            <a:t>Sometimes political wish is difficult to avoid</a:t>
          </a:r>
        </a:p>
      </dgm:t>
    </dgm:pt>
    <dgm:pt modelId="{DDF5BE50-8CF9-44C1-91EE-04B4E0B14B5A}" type="parTrans" cxnId="{06D87C85-DAB6-45FE-B670-0822CA0395B9}">
      <dgm:prSet/>
      <dgm:spPr/>
      <dgm:t>
        <a:bodyPr/>
        <a:lstStyle/>
        <a:p>
          <a:endParaRPr lang="en-US"/>
        </a:p>
      </dgm:t>
    </dgm:pt>
    <dgm:pt modelId="{B55C0C5F-088D-4AC1-A439-7927EE86161F}" type="sibTrans" cxnId="{06D87C85-DAB6-45FE-B670-0822CA0395B9}">
      <dgm:prSet/>
      <dgm:spPr/>
      <dgm:t>
        <a:bodyPr/>
        <a:lstStyle/>
        <a:p>
          <a:endParaRPr lang="en-US"/>
        </a:p>
      </dgm:t>
    </dgm:pt>
    <dgm:pt modelId="{F5A5C7E0-B021-4B1A-B076-8847508FFF79}">
      <dgm:prSet/>
      <dgm:spPr/>
      <dgm:t>
        <a:bodyPr/>
        <a:lstStyle/>
        <a:p>
          <a:r>
            <a:rPr lang="en-US"/>
            <a:t>But planning have no alternative as a tool to manage risks at least</a:t>
          </a:r>
        </a:p>
      </dgm:t>
    </dgm:pt>
    <dgm:pt modelId="{5AD6F0AB-9DF7-438A-AEEB-4A4D58EA690B}" type="parTrans" cxnId="{0F5F07A9-882D-4545-B395-3A0922AEE6C4}">
      <dgm:prSet/>
      <dgm:spPr/>
      <dgm:t>
        <a:bodyPr/>
        <a:lstStyle/>
        <a:p>
          <a:endParaRPr lang="en-US"/>
        </a:p>
      </dgm:t>
    </dgm:pt>
    <dgm:pt modelId="{3869C217-22C2-4B5E-BBA7-73025B046B13}" type="sibTrans" cxnId="{0F5F07A9-882D-4545-B395-3A0922AEE6C4}">
      <dgm:prSet/>
      <dgm:spPr/>
      <dgm:t>
        <a:bodyPr/>
        <a:lstStyle/>
        <a:p>
          <a:endParaRPr lang="en-US"/>
        </a:p>
      </dgm:t>
    </dgm:pt>
    <dgm:pt modelId="{7F96B4E3-192B-497A-B23D-DCE78A67CEF8}">
      <dgm:prSet/>
      <dgm:spPr/>
      <dgm:t>
        <a:bodyPr/>
        <a:lstStyle/>
        <a:p>
          <a:r>
            <a:rPr lang="en-US" b="1"/>
            <a:t>Improve of financial management (what projects in the Action Plan)</a:t>
          </a:r>
          <a:endParaRPr lang="en-US"/>
        </a:p>
      </dgm:t>
    </dgm:pt>
    <dgm:pt modelId="{8BE43C87-FA22-4A15-96D8-3D061E544F2C}" type="parTrans" cxnId="{E7E9397E-AE69-4DC1-B9ED-F52861D19225}">
      <dgm:prSet/>
      <dgm:spPr/>
      <dgm:t>
        <a:bodyPr/>
        <a:lstStyle/>
        <a:p>
          <a:endParaRPr lang="en-US"/>
        </a:p>
      </dgm:t>
    </dgm:pt>
    <dgm:pt modelId="{0FD2D831-9153-4874-9906-31CD97C429B3}" type="sibTrans" cxnId="{E7E9397E-AE69-4DC1-B9ED-F52861D19225}">
      <dgm:prSet/>
      <dgm:spPr/>
      <dgm:t>
        <a:bodyPr/>
        <a:lstStyle/>
        <a:p>
          <a:endParaRPr lang="en-US"/>
        </a:p>
      </dgm:t>
    </dgm:pt>
    <dgm:pt modelId="{88A56676-0195-4C4B-A0A9-21D8117753E9}">
      <dgm:prSet/>
      <dgm:spPr/>
      <dgm:t>
        <a:bodyPr/>
        <a:lstStyle/>
        <a:p>
          <a:r>
            <a:rPr lang="en-US"/>
            <a:t>Expenditures (expenditure reviews, cost management and cost of services)</a:t>
          </a:r>
        </a:p>
      </dgm:t>
    </dgm:pt>
    <dgm:pt modelId="{9DF49DF4-F8F4-4AFB-B65C-327EE434CD47}" type="parTrans" cxnId="{FE8C23C1-C2CE-401D-B2AD-47968A80ED26}">
      <dgm:prSet/>
      <dgm:spPr/>
      <dgm:t>
        <a:bodyPr/>
        <a:lstStyle/>
        <a:p>
          <a:endParaRPr lang="en-US"/>
        </a:p>
      </dgm:t>
    </dgm:pt>
    <dgm:pt modelId="{0CD2F0CE-C3D4-428F-A911-F8B4517857CD}" type="sibTrans" cxnId="{FE8C23C1-C2CE-401D-B2AD-47968A80ED26}">
      <dgm:prSet/>
      <dgm:spPr/>
      <dgm:t>
        <a:bodyPr/>
        <a:lstStyle/>
        <a:p>
          <a:endParaRPr lang="en-US"/>
        </a:p>
      </dgm:t>
    </dgm:pt>
    <dgm:pt modelId="{69B9771A-F92E-4D0A-9EDE-EA3B9BA906B2}">
      <dgm:prSet/>
      <dgm:spPr/>
      <dgm:t>
        <a:bodyPr/>
        <a:lstStyle/>
        <a:p>
          <a:r>
            <a:rPr lang="en-US"/>
            <a:t>Revenues (widening tax base and change of methodologies)</a:t>
          </a:r>
        </a:p>
      </dgm:t>
    </dgm:pt>
    <dgm:pt modelId="{47FCE9C0-57D8-44E2-8E8B-1B1612E46608}" type="parTrans" cxnId="{E75169A3-A990-4E67-9E7A-12E3E9B650D6}">
      <dgm:prSet/>
      <dgm:spPr/>
      <dgm:t>
        <a:bodyPr/>
        <a:lstStyle/>
        <a:p>
          <a:endParaRPr lang="en-US"/>
        </a:p>
      </dgm:t>
    </dgm:pt>
    <dgm:pt modelId="{491D60C9-7BDD-42FD-A7EC-B96F817ECCC6}" type="sibTrans" cxnId="{E75169A3-A990-4E67-9E7A-12E3E9B650D6}">
      <dgm:prSet/>
      <dgm:spPr/>
      <dgm:t>
        <a:bodyPr/>
        <a:lstStyle/>
        <a:p>
          <a:endParaRPr lang="en-US"/>
        </a:p>
      </dgm:t>
    </dgm:pt>
    <dgm:pt modelId="{5271A122-78B8-4860-BBAA-9BCEBF3CC5D8}">
      <dgm:prSet/>
      <dgm:spPr/>
      <dgm:t>
        <a:bodyPr/>
        <a:lstStyle/>
        <a:p>
          <a:r>
            <a:rPr lang="en-US"/>
            <a:t>Intergovernmental relations (increase autonomy, (un)conditional transfer shares, more transparent capital transfers from central government’s budget programs)</a:t>
          </a:r>
        </a:p>
      </dgm:t>
    </dgm:pt>
    <dgm:pt modelId="{0012D1BB-6141-440A-AEA5-F95D885745CD}" type="parTrans" cxnId="{40B2FC1C-E36C-440E-AD10-97ED35D40015}">
      <dgm:prSet/>
      <dgm:spPr/>
      <dgm:t>
        <a:bodyPr/>
        <a:lstStyle/>
        <a:p>
          <a:endParaRPr lang="en-US"/>
        </a:p>
      </dgm:t>
    </dgm:pt>
    <dgm:pt modelId="{951E6A54-A5DC-4B78-BC38-E4392975484B}" type="sibTrans" cxnId="{40B2FC1C-E36C-440E-AD10-97ED35D40015}">
      <dgm:prSet/>
      <dgm:spPr/>
      <dgm:t>
        <a:bodyPr/>
        <a:lstStyle/>
        <a:p>
          <a:endParaRPr lang="en-US"/>
        </a:p>
      </dgm:t>
    </dgm:pt>
    <dgm:pt modelId="{CE812D5A-B1B7-49A5-B51E-76DCECCC4673}">
      <dgm:prSet/>
      <dgm:spPr/>
      <dgm:t>
        <a:bodyPr/>
        <a:lstStyle/>
        <a:p>
          <a:r>
            <a:rPr lang="en-US"/>
            <a:t>Borrowing (PPP, credit rating, procedures and consents from central government)</a:t>
          </a:r>
        </a:p>
      </dgm:t>
    </dgm:pt>
    <dgm:pt modelId="{A57C6B11-807E-4F1B-8875-D7855206F359}" type="parTrans" cxnId="{E35BF3D1-2578-4A03-84B6-3E7DA839E9BC}">
      <dgm:prSet/>
      <dgm:spPr/>
      <dgm:t>
        <a:bodyPr/>
        <a:lstStyle/>
        <a:p>
          <a:endParaRPr lang="en-US"/>
        </a:p>
      </dgm:t>
    </dgm:pt>
    <dgm:pt modelId="{03B8E683-AA31-4F90-9CE9-D8EB25C2865B}" type="sibTrans" cxnId="{E35BF3D1-2578-4A03-84B6-3E7DA839E9BC}">
      <dgm:prSet/>
      <dgm:spPr/>
      <dgm:t>
        <a:bodyPr/>
        <a:lstStyle/>
        <a:p>
          <a:endParaRPr lang="en-US"/>
        </a:p>
      </dgm:t>
    </dgm:pt>
    <dgm:pt modelId="{A85FA64E-F2C2-41A3-9AC1-FA6249287F70}">
      <dgm:prSet/>
      <dgm:spPr/>
      <dgm:t>
        <a:bodyPr/>
        <a:lstStyle/>
        <a:p>
          <a:r>
            <a:rPr lang="en-US"/>
            <a:t>Management (budget planning, evaluation and monitoring, procedures, fiscal transparency)</a:t>
          </a:r>
        </a:p>
      </dgm:t>
    </dgm:pt>
    <dgm:pt modelId="{A4CE1479-5BF6-4D97-B217-1C545C7FD06F}" type="parTrans" cxnId="{DCF2A1E5-F16C-4E4D-8BE5-EBA6BC2EAD9A}">
      <dgm:prSet/>
      <dgm:spPr/>
      <dgm:t>
        <a:bodyPr/>
        <a:lstStyle/>
        <a:p>
          <a:endParaRPr lang="en-US"/>
        </a:p>
      </dgm:t>
    </dgm:pt>
    <dgm:pt modelId="{A40FA5FE-5925-4F3C-8085-A8E5A5BBBF3A}" type="sibTrans" cxnId="{DCF2A1E5-F16C-4E4D-8BE5-EBA6BC2EAD9A}">
      <dgm:prSet/>
      <dgm:spPr/>
      <dgm:t>
        <a:bodyPr/>
        <a:lstStyle/>
        <a:p>
          <a:endParaRPr lang="en-US"/>
        </a:p>
      </dgm:t>
    </dgm:pt>
    <dgm:pt modelId="{803A3165-CBCE-4E28-8DA8-696EED8A73F5}" type="pres">
      <dgm:prSet presAssocID="{78145AD5-C988-40C6-8F4D-41899DB5CE7E}" presName="Name0" presStyleCnt="0">
        <dgm:presLayoutVars>
          <dgm:dir/>
          <dgm:animLvl val="lvl"/>
          <dgm:resizeHandles val="exact"/>
        </dgm:presLayoutVars>
      </dgm:prSet>
      <dgm:spPr/>
    </dgm:pt>
    <dgm:pt modelId="{D3E67B3B-D0B9-4EEB-A8D1-EDD909911250}" type="pres">
      <dgm:prSet presAssocID="{62C9F8EF-F0D5-411D-807D-634C55616780}" presName="composite" presStyleCnt="0"/>
      <dgm:spPr/>
    </dgm:pt>
    <dgm:pt modelId="{2D9A3A8A-C0A9-4FD4-9499-F781DE186F81}" type="pres">
      <dgm:prSet presAssocID="{62C9F8EF-F0D5-411D-807D-634C55616780}" presName="parTx" presStyleLbl="alignNode1" presStyleIdx="0" presStyleCnt="3">
        <dgm:presLayoutVars>
          <dgm:chMax val="0"/>
          <dgm:chPref val="0"/>
          <dgm:bulletEnabled val="1"/>
        </dgm:presLayoutVars>
      </dgm:prSet>
      <dgm:spPr/>
    </dgm:pt>
    <dgm:pt modelId="{D1597B45-56FF-4DAC-A0FE-93F433024593}" type="pres">
      <dgm:prSet presAssocID="{62C9F8EF-F0D5-411D-807D-634C55616780}" presName="desTx" presStyleLbl="alignAccFollowNode1" presStyleIdx="0" presStyleCnt="3">
        <dgm:presLayoutVars>
          <dgm:bulletEnabled val="1"/>
        </dgm:presLayoutVars>
      </dgm:prSet>
      <dgm:spPr/>
    </dgm:pt>
    <dgm:pt modelId="{1F8E40A6-5755-4BAF-AA39-112BB2475314}" type="pres">
      <dgm:prSet presAssocID="{C6654FA6-65F4-4FF5-9989-A54423887839}" presName="space" presStyleCnt="0"/>
      <dgm:spPr/>
    </dgm:pt>
    <dgm:pt modelId="{DED58FED-2F58-4B5B-8BEB-13AC072E96E7}" type="pres">
      <dgm:prSet presAssocID="{177FF002-70F9-4B7F-BC94-24DC7C334556}" presName="composite" presStyleCnt="0"/>
      <dgm:spPr/>
    </dgm:pt>
    <dgm:pt modelId="{CCFF4230-EB52-4D1B-A684-66D34822AD82}" type="pres">
      <dgm:prSet presAssocID="{177FF002-70F9-4B7F-BC94-24DC7C334556}" presName="parTx" presStyleLbl="alignNode1" presStyleIdx="1" presStyleCnt="3">
        <dgm:presLayoutVars>
          <dgm:chMax val="0"/>
          <dgm:chPref val="0"/>
          <dgm:bulletEnabled val="1"/>
        </dgm:presLayoutVars>
      </dgm:prSet>
      <dgm:spPr/>
    </dgm:pt>
    <dgm:pt modelId="{D4B8498D-882A-411D-9836-EEFF16CF7CAC}" type="pres">
      <dgm:prSet presAssocID="{177FF002-70F9-4B7F-BC94-24DC7C334556}" presName="desTx" presStyleLbl="alignAccFollowNode1" presStyleIdx="1" presStyleCnt="3">
        <dgm:presLayoutVars>
          <dgm:bulletEnabled val="1"/>
        </dgm:presLayoutVars>
      </dgm:prSet>
      <dgm:spPr/>
    </dgm:pt>
    <dgm:pt modelId="{8A404F58-F625-4104-8D02-8750D28D13A3}" type="pres">
      <dgm:prSet presAssocID="{4CFE0A76-9AB2-49CF-989D-09538588675F}" presName="space" presStyleCnt="0"/>
      <dgm:spPr/>
    </dgm:pt>
    <dgm:pt modelId="{84125921-2D06-4899-835A-ACDEA889BE15}" type="pres">
      <dgm:prSet presAssocID="{7F96B4E3-192B-497A-B23D-DCE78A67CEF8}" presName="composite" presStyleCnt="0"/>
      <dgm:spPr/>
    </dgm:pt>
    <dgm:pt modelId="{F20161D9-8CDB-4D75-9A13-3A16CCC43262}" type="pres">
      <dgm:prSet presAssocID="{7F96B4E3-192B-497A-B23D-DCE78A67CEF8}" presName="parTx" presStyleLbl="alignNode1" presStyleIdx="2" presStyleCnt="3">
        <dgm:presLayoutVars>
          <dgm:chMax val="0"/>
          <dgm:chPref val="0"/>
          <dgm:bulletEnabled val="1"/>
        </dgm:presLayoutVars>
      </dgm:prSet>
      <dgm:spPr/>
    </dgm:pt>
    <dgm:pt modelId="{A15882A5-CB6F-418B-9BAF-CFDA4B1D4E27}" type="pres">
      <dgm:prSet presAssocID="{7F96B4E3-192B-497A-B23D-DCE78A67CEF8}" presName="desTx" presStyleLbl="alignAccFollowNode1" presStyleIdx="2" presStyleCnt="3">
        <dgm:presLayoutVars>
          <dgm:bulletEnabled val="1"/>
        </dgm:presLayoutVars>
      </dgm:prSet>
      <dgm:spPr/>
    </dgm:pt>
  </dgm:ptLst>
  <dgm:cxnLst>
    <dgm:cxn modelId="{A572730F-D91F-454C-B220-E8F6626098D2}" type="presOf" srcId="{0129B4CC-E50F-41B7-8B07-C42480142C37}" destId="{D1597B45-56FF-4DAC-A0FE-93F433024593}" srcOrd="0" destOrd="0" presId="urn:microsoft.com/office/officeart/2005/8/layout/hList1"/>
    <dgm:cxn modelId="{40B2FC1C-E36C-440E-AD10-97ED35D40015}" srcId="{7F96B4E3-192B-497A-B23D-DCE78A67CEF8}" destId="{5271A122-78B8-4860-BBAA-9BCEBF3CC5D8}" srcOrd="2" destOrd="0" parTransId="{0012D1BB-6141-440A-AEA5-F95D885745CD}" sibTransId="{951E6A54-A5DC-4B78-BC38-E4392975484B}"/>
    <dgm:cxn modelId="{2C03742B-958B-4440-A2B6-367DAC8E5767}" srcId="{78145AD5-C988-40C6-8F4D-41899DB5CE7E}" destId="{62C9F8EF-F0D5-411D-807D-634C55616780}" srcOrd="0" destOrd="0" parTransId="{1079631F-B6F1-4A4A-8BA3-35AE41942A19}" sibTransId="{C6654FA6-65F4-4FF5-9989-A54423887839}"/>
    <dgm:cxn modelId="{A8952632-5484-4A6C-BF78-B340EEB207A2}" srcId="{62C9F8EF-F0D5-411D-807D-634C55616780}" destId="{0129B4CC-E50F-41B7-8B07-C42480142C37}" srcOrd="0" destOrd="0" parTransId="{E8335E2F-2376-405F-A94C-51DDD76DB8B1}" sibTransId="{A7E9C0CB-DFAB-46E2-91EE-E55212B3FB40}"/>
    <dgm:cxn modelId="{DBF8B83D-A0DA-4AAB-A917-3893933C5D4F}" type="presOf" srcId="{7F96B4E3-192B-497A-B23D-DCE78A67CEF8}" destId="{F20161D9-8CDB-4D75-9A13-3A16CCC43262}" srcOrd="0" destOrd="0" presId="urn:microsoft.com/office/officeart/2005/8/layout/hList1"/>
    <dgm:cxn modelId="{70C2273F-C0BB-410A-A384-8A71E001BBB0}" srcId="{62C9F8EF-F0D5-411D-807D-634C55616780}" destId="{AEDDDA20-1BFD-470F-B0F6-89FFBD63EA45}" srcOrd="3" destOrd="0" parTransId="{A1D352E5-0831-40DA-8EA9-712327BAA88B}" sibTransId="{1BD66168-36F4-40F7-BC5C-CAEFC93164BD}"/>
    <dgm:cxn modelId="{18DC9B61-0F84-453A-957B-A82835F5E771}" type="presOf" srcId="{CE812D5A-B1B7-49A5-B51E-76DCECCC4673}" destId="{A15882A5-CB6F-418B-9BAF-CFDA4B1D4E27}" srcOrd="0" destOrd="3" presId="urn:microsoft.com/office/officeart/2005/8/layout/hList1"/>
    <dgm:cxn modelId="{0C3D2366-64AF-47C9-A9C2-F42318161D26}" type="presOf" srcId="{A85FA64E-F2C2-41A3-9AC1-FA6249287F70}" destId="{A15882A5-CB6F-418B-9BAF-CFDA4B1D4E27}" srcOrd="0" destOrd="4" presId="urn:microsoft.com/office/officeart/2005/8/layout/hList1"/>
    <dgm:cxn modelId="{1EF5B367-7DCF-4C65-896E-DCB0519F35D4}" srcId="{62C9F8EF-F0D5-411D-807D-634C55616780}" destId="{ED714215-9F60-47EA-9D9A-E0692C42DDB1}" srcOrd="2" destOrd="0" parTransId="{36479B64-C269-4F8F-9315-B92017BD1436}" sibTransId="{80BD6204-FF64-490F-B08F-68404B96321C}"/>
    <dgm:cxn modelId="{BA2C4D68-9F73-49FD-B643-0B9143F177DB}" srcId="{62C9F8EF-F0D5-411D-807D-634C55616780}" destId="{DB30D05A-BF53-41C7-B97F-DBCE94A894CD}" srcOrd="1" destOrd="0" parTransId="{F388813D-1BBC-40B0-ACCC-A13C7A5737DD}" sibTransId="{7417F86F-CE47-487E-A738-FE1C7594EEBC}"/>
    <dgm:cxn modelId="{6953F54A-95F3-485A-847B-0EC49B0E4FC4}" type="presOf" srcId="{A1166DD0-1752-4668-93C9-E2B073F144E5}" destId="{D4B8498D-882A-411D-9836-EEFF16CF7CAC}" srcOrd="0" destOrd="0" presId="urn:microsoft.com/office/officeart/2005/8/layout/hList1"/>
    <dgm:cxn modelId="{E88E647D-FAD4-480F-9399-9DB98D09CBCB}" srcId="{78145AD5-C988-40C6-8F4D-41899DB5CE7E}" destId="{177FF002-70F9-4B7F-BC94-24DC7C334556}" srcOrd="1" destOrd="0" parTransId="{D3C04E22-338D-461A-968E-668401C4FF15}" sibTransId="{4CFE0A76-9AB2-49CF-989D-09538588675F}"/>
    <dgm:cxn modelId="{E7E9397E-AE69-4DC1-B9ED-F52861D19225}" srcId="{78145AD5-C988-40C6-8F4D-41899DB5CE7E}" destId="{7F96B4E3-192B-497A-B23D-DCE78A67CEF8}" srcOrd="2" destOrd="0" parTransId="{8BE43C87-FA22-4A15-96D8-3D061E544F2C}" sibTransId="{0FD2D831-9153-4874-9906-31CD97C429B3}"/>
    <dgm:cxn modelId="{22870280-EA30-4295-A6FE-11A2609B3219}" type="presOf" srcId="{ED714215-9F60-47EA-9D9A-E0692C42DDB1}" destId="{D1597B45-56FF-4DAC-A0FE-93F433024593}" srcOrd="0" destOrd="2" presId="urn:microsoft.com/office/officeart/2005/8/layout/hList1"/>
    <dgm:cxn modelId="{06D87C85-DAB6-45FE-B670-0822CA0395B9}" srcId="{177FF002-70F9-4B7F-BC94-24DC7C334556}" destId="{A1166DD0-1752-4668-93C9-E2B073F144E5}" srcOrd="0" destOrd="0" parTransId="{DDF5BE50-8CF9-44C1-91EE-04B4E0B14B5A}" sibTransId="{B55C0C5F-088D-4AC1-A439-7927EE86161F}"/>
    <dgm:cxn modelId="{350737A2-12A8-49AD-90D0-2C1835C4091D}" type="presOf" srcId="{F5A5C7E0-B021-4B1A-B076-8847508FFF79}" destId="{D4B8498D-882A-411D-9836-EEFF16CF7CAC}" srcOrd="0" destOrd="1" presId="urn:microsoft.com/office/officeart/2005/8/layout/hList1"/>
    <dgm:cxn modelId="{E75169A3-A990-4E67-9E7A-12E3E9B650D6}" srcId="{7F96B4E3-192B-497A-B23D-DCE78A67CEF8}" destId="{69B9771A-F92E-4D0A-9EDE-EA3B9BA906B2}" srcOrd="1" destOrd="0" parTransId="{47FCE9C0-57D8-44E2-8E8B-1B1612E46608}" sibTransId="{491D60C9-7BDD-42FD-A7EC-B96F817ECCC6}"/>
    <dgm:cxn modelId="{9C706BA7-87DA-4D1B-87E3-1C61CA1A25AF}" type="presOf" srcId="{62C9F8EF-F0D5-411D-807D-634C55616780}" destId="{2D9A3A8A-C0A9-4FD4-9499-F781DE186F81}" srcOrd="0" destOrd="0" presId="urn:microsoft.com/office/officeart/2005/8/layout/hList1"/>
    <dgm:cxn modelId="{0F5F07A9-882D-4545-B395-3A0922AEE6C4}" srcId="{177FF002-70F9-4B7F-BC94-24DC7C334556}" destId="{F5A5C7E0-B021-4B1A-B076-8847508FFF79}" srcOrd="1" destOrd="0" parTransId="{5AD6F0AB-9DF7-438A-AEEB-4A4D58EA690B}" sibTransId="{3869C217-22C2-4B5E-BBA7-73025B046B13}"/>
    <dgm:cxn modelId="{AA62C5AE-75F2-457F-9B61-E5065E25712A}" type="presOf" srcId="{DB30D05A-BF53-41C7-B97F-DBCE94A894CD}" destId="{D1597B45-56FF-4DAC-A0FE-93F433024593}" srcOrd="0" destOrd="1" presId="urn:microsoft.com/office/officeart/2005/8/layout/hList1"/>
    <dgm:cxn modelId="{605CDBB7-5D2A-4FCC-B07A-8B95923C968B}" type="presOf" srcId="{5271A122-78B8-4860-BBAA-9BCEBF3CC5D8}" destId="{A15882A5-CB6F-418B-9BAF-CFDA4B1D4E27}" srcOrd="0" destOrd="2" presId="urn:microsoft.com/office/officeart/2005/8/layout/hList1"/>
    <dgm:cxn modelId="{BEB519BD-81D6-4D2B-B27A-DB8CB260EEB0}" type="presOf" srcId="{177FF002-70F9-4B7F-BC94-24DC7C334556}" destId="{CCFF4230-EB52-4D1B-A684-66D34822AD82}" srcOrd="0" destOrd="0" presId="urn:microsoft.com/office/officeart/2005/8/layout/hList1"/>
    <dgm:cxn modelId="{FE8C23C1-C2CE-401D-B2AD-47968A80ED26}" srcId="{7F96B4E3-192B-497A-B23D-DCE78A67CEF8}" destId="{88A56676-0195-4C4B-A0A9-21D8117753E9}" srcOrd="0" destOrd="0" parTransId="{9DF49DF4-F8F4-4AFB-B65C-327EE434CD47}" sibTransId="{0CD2F0CE-C3D4-428F-A911-F8B4517857CD}"/>
    <dgm:cxn modelId="{2EDE5BCB-5227-4DDD-9384-4C6868947A0D}" type="presOf" srcId="{88A56676-0195-4C4B-A0A9-21D8117753E9}" destId="{A15882A5-CB6F-418B-9BAF-CFDA4B1D4E27}" srcOrd="0" destOrd="0" presId="urn:microsoft.com/office/officeart/2005/8/layout/hList1"/>
    <dgm:cxn modelId="{7F5D11CC-31B4-4076-A811-D6A2EA50AFA7}" type="presOf" srcId="{78145AD5-C988-40C6-8F4D-41899DB5CE7E}" destId="{803A3165-CBCE-4E28-8DA8-696EED8A73F5}" srcOrd="0" destOrd="0" presId="urn:microsoft.com/office/officeart/2005/8/layout/hList1"/>
    <dgm:cxn modelId="{E35BF3D1-2578-4A03-84B6-3E7DA839E9BC}" srcId="{7F96B4E3-192B-497A-B23D-DCE78A67CEF8}" destId="{CE812D5A-B1B7-49A5-B51E-76DCECCC4673}" srcOrd="3" destOrd="0" parTransId="{A57C6B11-807E-4F1B-8875-D7855206F359}" sibTransId="{03B8E683-AA31-4F90-9CE9-D8EB25C2865B}"/>
    <dgm:cxn modelId="{661085E4-E3BB-4EA9-8F5F-EC6455D743F8}" type="presOf" srcId="{69B9771A-F92E-4D0A-9EDE-EA3B9BA906B2}" destId="{A15882A5-CB6F-418B-9BAF-CFDA4B1D4E27}" srcOrd="0" destOrd="1" presId="urn:microsoft.com/office/officeart/2005/8/layout/hList1"/>
    <dgm:cxn modelId="{DCF2A1E5-F16C-4E4D-8BE5-EBA6BC2EAD9A}" srcId="{7F96B4E3-192B-497A-B23D-DCE78A67CEF8}" destId="{A85FA64E-F2C2-41A3-9AC1-FA6249287F70}" srcOrd="4" destOrd="0" parTransId="{A4CE1479-5BF6-4D97-B217-1C545C7FD06F}" sibTransId="{A40FA5FE-5925-4F3C-8085-A8E5A5BBBF3A}"/>
    <dgm:cxn modelId="{20CC5CFB-2C14-410A-AC3D-C47D068150DE}" type="presOf" srcId="{AEDDDA20-1BFD-470F-B0F6-89FFBD63EA45}" destId="{D1597B45-56FF-4DAC-A0FE-93F433024593}" srcOrd="0" destOrd="3" presId="urn:microsoft.com/office/officeart/2005/8/layout/hList1"/>
    <dgm:cxn modelId="{1B5E79BE-699F-4DD0-8053-80B6DA24311B}" type="presParOf" srcId="{803A3165-CBCE-4E28-8DA8-696EED8A73F5}" destId="{D3E67B3B-D0B9-4EEB-A8D1-EDD909911250}" srcOrd="0" destOrd="0" presId="urn:microsoft.com/office/officeart/2005/8/layout/hList1"/>
    <dgm:cxn modelId="{4D27E693-8D9A-4C65-9039-865D600FFA6B}" type="presParOf" srcId="{D3E67B3B-D0B9-4EEB-A8D1-EDD909911250}" destId="{2D9A3A8A-C0A9-4FD4-9499-F781DE186F81}" srcOrd="0" destOrd="0" presId="urn:microsoft.com/office/officeart/2005/8/layout/hList1"/>
    <dgm:cxn modelId="{BC7542FB-28A7-4BF4-9A62-906D796E4558}" type="presParOf" srcId="{D3E67B3B-D0B9-4EEB-A8D1-EDD909911250}" destId="{D1597B45-56FF-4DAC-A0FE-93F433024593}" srcOrd="1" destOrd="0" presId="urn:microsoft.com/office/officeart/2005/8/layout/hList1"/>
    <dgm:cxn modelId="{AC7182AB-A4E9-4C3A-93E9-28599479CCBF}" type="presParOf" srcId="{803A3165-CBCE-4E28-8DA8-696EED8A73F5}" destId="{1F8E40A6-5755-4BAF-AA39-112BB2475314}" srcOrd="1" destOrd="0" presId="urn:microsoft.com/office/officeart/2005/8/layout/hList1"/>
    <dgm:cxn modelId="{5D2D430D-B8B9-480B-9491-CB2000467FAB}" type="presParOf" srcId="{803A3165-CBCE-4E28-8DA8-696EED8A73F5}" destId="{DED58FED-2F58-4B5B-8BEB-13AC072E96E7}" srcOrd="2" destOrd="0" presId="urn:microsoft.com/office/officeart/2005/8/layout/hList1"/>
    <dgm:cxn modelId="{8A7E6DCD-D586-49A4-A18E-1C600DF820F5}" type="presParOf" srcId="{DED58FED-2F58-4B5B-8BEB-13AC072E96E7}" destId="{CCFF4230-EB52-4D1B-A684-66D34822AD82}" srcOrd="0" destOrd="0" presId="urn:microsoft.com/office/officeart/2005/8/layout/hList1"/>
    <dgm:cxn modelId="{46D38FA4-1F66-4923-A441-0EC72883FB94}" type="presParOf" srcId="{DED58FED-2F58-4B5B-8BEB-13AC072E96E7}" destId="{D4B8498D-882A-411D-9836-EEFF16CF7CAC}" srcOrd="1" destOrd="0" presId="urn:microsoft.com/office/officeart/2005/8/layout/hList1"/>
    <dgm:cxn modelId="{B9C863EF-77EC-4092-BC53-82176AE51B4A}" type="presParOf" srcId="{803A3165-CBCE-4E28-8DA8-696EED8A73F5}" destId="{8A404F58-F625-4104-8D02-8750D28D13A3}" srcOrd="3" destOrd="0" presId="urn:microsoft.com/office/officeart/2005/8/layout/hList1"/>
    <dgm:cxn modelId="{4D071933-690C-4285-8B99-FE2C82926CC2}" type="presParOf" srcId="{803A3165-CBCE-4E28-8DA8-696EED8A73F5}" destId="{84125921-2D06-4899-835A-ACDEA889BE15}" srcOrd="4" destOrd="0" presId="urn:microsoft.com/office/officeart/2005/8/layout/hList1"/>
    <dgm:cxn modelId="{A518A034-D4AB-4692-B1ED-757CC4FFF390}" type="presParOf" srcId="{84125921-2D06-4899-835A-ACDEA889BE15}" destId="{F20161D9-8CDB-4D75-9A13-3A16CCC43262}" srcOrd="0" destOrd="0" presId="urn:microsoft.com/office/officeart/2005/8/layout/hList1"/>
    <dgm:cxn modelId="{048151FC-95EC-4AB7-BAB6-3A4778529D86}" type="presParOf" srcId="{84125921-2D06-4899-835A-ACDEA889BE15}" destId="{A15882A5-CB6F-418B-9BAF-CFDA4B1D4E2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A3A8A-C0A9-4FD4-9499-F781DE186F81}">
      <dsp:nvSpPr>
        <dsp:cNvPr id="0" name=""/>
        <dsp:cNvSpPr/>
      </dsp:nvSpPr>
      <dsp:spPr>
        <a:xfrm>
          <a:off x="3381" y="184430"/>
          <a:ext cx="3296840" cy="49244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a:t>The self-assessment is a toolkit used to:</a:t>
          </a:r>
          <a:endParaRPr lang="en-US" sz="1300" kern="1200"/>
        </a:p>
      </dsp:txBody>
      <dsp:txXfrm>
        <a:off x="3381" y="184430"/>
        <a:ext cx="3296840" cy="492442"/>
      </dsp:txXfrm>
    </dsp:sp>
    <dsp:sp modelId="{D1597B45-56FF-4DAC-A0FE-93F433024593}">
      <dsp:nvSpPr>
        <dsp:cNvPr id="0" name=""/>
        <dsp:cNvSpPr/>
      </dsp:nvSpPr>
      <dsp:spPr>
        <a:xfrm>
          <a:off x="3381" y="676872"/>
          <a:ext cx="3296840" cy="267749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t>A</a:t>
          </a:r>
          <a:r>
            <a:rPr lang="sr-Latn-BA" sz="1300" kern="1200"/>
            <a:t>nalyze the financial situation in a systematic manner </a:t>
          </a:r>
          <a:endParaRPr lang="en-US" sz="1300" kern="1200"/>
        </a:p>
        <a:p>
          <a:pPr marL="114300" lvl="1" indent="-114300" algn="l" defTabSz="577850">
            <a:lnSpc>
              <a:spcPct val="90000"/>
            </a:lnSpc>
            <a:spcBef>
              <a:spcPct val="0"/>
            </a:spcBef>
            <a:spcAft>
              <a:spcPct val="15000"/>
            </a:spcAft>
            <a:buChar char="•"/>
          </a:pPr>
          <a:r>
            <a:rPr lang="en-US" sz="1300" kern="1200"/>
            <a:t>Invites </a:t>
          </a:r>
          <a:r>
            <a:rPr lang="sr-Latn-BA" sz="1300" kern="1200"/>
            <a:t>partners </a:t>
          </a:r>
          <a:r>
            <a:rPr lang="en-US" sz="1300" kern="1200"/>
            <a:t>to</a:t>
          </a:r>
          <a:r>
            <a:rPr lang="sr-Latn-BA" sz="1300" kern="1200"/>
            <a:t> read </a:t>
          </a:r>
          <a:r>
            <a:rPr lang="en-US" sz="1300" kern="1200"/>
            <a:t>and understand LSG</a:t>
          </a:r>
          <a:r>
            <a:rPr lang="sr-Latn-BA" sz="1300" kern="1200"/>
            <a:t> financial data </a:t>
          </a:r>
          <a:endParaRPr lang="en-US" sz="1300" kern="1200"/>
        </a:p>
        <a:p>
          <a:pPr marL="114300" lvl="1" indent="-114300" algn="l" defTabSz="577850">
            <a:lnSpc>
              <a:spcPct val="90000"/>
            </a:lnSpc>
            <a:spcBef>
              <a:spcPct val="0"/>
            </a:spcBef>
            <a:spcAft>
              <a:spcPct val="15000"/>
            </a:spcAft>
            <a:buChar char="•"/>
          </a:pPr>
          <a:r>
            <a:rPr lang="en-US" sz="1300" kern="1200"/>
            <a:t>Platform</a:t>
          </a:r>
          <a:r>
            <a:rPr lang="sr-Latn-BA" sz="1300" kern="1200"/>
            <a:t> to</a:t>
          </a:r>
          <a:r>
            <a:rPr lang="en-US" sz="1300" kern="1200"/>
            <a:t> </a:t>
          </a:r>
          <a:r>
            <a:rPr lang="sr-Latn-BA" sz="1300" kern="1200"/>
            <a:t>understand and</a:t>
          </a:r>
          <a:r>
            <a:rPr lang="en-US" sz="1300" kern="1200"/>
            <a:t> </a:t>
          </a:r>
          <a:r>
            <a:rPr lang="sr-Latn-BA" sz="1300" kern="1200"/>
            <a:t>assess the financial situation </a:t>
          </a:r>
          <a:endParaRPr lang="en-US" sz="1300" kern="1200"/>
        </a:p>
        <a:p>
          <a:pPr marL="114300" lvl="1" indent="-114300" algn="l" defTabSz="577850">
            <a:lnSpc>
              <a:spcPct val="90000"/>
            </a:lnSpc>
            <a:spcBef>
              <a:spcPct val="0"/>
            </a:spcBef>
            <a:spcAft>
              <a:spcPct val="15000"/>
            </a:spcAft>
            <a:buChar char="•"/>
          </a:pPr>
          <a:r>
            <a:rPr lang="en-US" sz="1300" kern="1200"/>
            <a:t>Helps in preparation of an Action Plan for improvement of financial management </a:t>
          </a:r>
        </a:p>
      </dsp:txBody>
      <dsp:txXfrm>
        <a:off x="3381" y="676872"/>
        <a:ext cx="3296840" cy="2677490"/>
      </dsp:txXfrm>
    </dsp:sp>
    <dsp:sp modelId="{CCFF4230-EB52-4D1B-A684-66D34822AD82}">
      <dsp:nvSpPr>
        <dsp:cNvPr id="0" name=""/>
        <dsp:cNvSpPr/>
      </dsp:nvSpPr>
      <dsp:spPr>
        <a:xfrm>
          <a:off x="3761779" y="184430"/>
          <a:ext cx="3296840" cy="492442"/>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a:t>Planning has no alternatives</a:t>
          </a:r>
          <a:endParaRPr lang="en-US" sz="1300" kern="1200"/>
        </a:p>
      </dsp:txBody>
      <dsp:txXfrm>
        <a:off x="3761779" y="184430"/>
        <a:ext cx="3296840" cy="492442"/>
      </dsp:txXfrm>
    </dsp:sp>
    <dsp:sp modelId="{D4B8498D-882A-411D-9836-EEFF16CF7CAC}">
      <dsp:nvSpPr>
        <dsp:cNvPr id="0" name=""/>
        <dsp:cNvSpPr/>
      </dsp:nvSpPr>
      <dsp:spPr>
        <a:xfrm>
          <a:off x="3761779" y="676872"/>
          <a:ext cx="3296840" cy="2677490"/>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t>Sometimes political wish is difficult to avoid</a:t>
          </a:r>
        </a:p>
        <a:p>
          <a:pPr marL="114300" lvl="1" indent="-114300" algn="l" defTabSz="577850">
            <a:lnSpc>
              <a:spcPct val="90000"/>
            </a:lnSpc>
            <a:spcBef>
              <a:spcPct val="0"/>
            </a:spcBef>
            <a:spcAft>
              <a:spcPct val="15000"/>
            </a:spcAft>
            <a:buChar char="•"/>
          </a:pPr>
          <a:r>
            <a:rPr lang="en-US" sz="1300" kern="1200"/>
            <a:t>But planning have no alternative as a tool to manage risks at least</a:t>
          </a:r>
        </a:p>
      </dsp:txBody>
      <dsp:txXfrm>
        <a:off x="3761779" y="676872"/>
        <a:ext cx="3296840" cy="2677490"/>
      </dsp:txXfrm>
    </dsp:sp>
    <dsp:sp modelId="{F20161D9-8CDB-4D75-9A13-3A16CCC43262}">
      <dsp:nvSpPr>
        <dsp:cNvPr id="0" name=""/>
        <dsp:cNvSpPr/>
      </dsp:nvSpPr>
      <dsp:spPr>
        <a:xfrm>
          <a:off x="7520178" y="184430"/>
          <a:ext cx="3296840" cy="49244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a:t>Improve of financial management (what projects in the Action Plan)</a:t>
          </a:r>
          <a:endParaRPr lang="en-US" sz="1300" kern="1200"/>
        </a:p>
      </dsp:txBody>
      <dsp:txXfrm>
        <a:off x="7520178" y="184430"/>
        <a:ext cx="3296840" cy="492442"/>
      </dsp:txXfrm>
    </dsp:sp>
    <dsp:sp modelId="{A15882A5-CB6F-418B-9BAF-CFDA4B1D4E27}">
      <dsp:nvSpPr>
        <dsp:cNvPr id="0" name=""/>
        <dsp:cNvSpPr/>
      </dsp:nvSpPr>
      <dsp:spPr>
        <a:xfrm>
          <a:off x="7520178" y="676872"/>
          <a:ext cx="3296840" cy="267749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t>Expenditures (expenditure reviews, cost management and cost of services)</a:t>
          </a:r>
        </a:p>
        <a:p>
          <a:pPr marL="114300" lvl="1" indent="-114300" algn="l" defTabSz="577850">
            <a:lnSpc>
              <a:spcPct val="90000"/>
            </a:lnSpc>
            <a:spcBef>
              <a:spcPct val="0"/>
            </a:spcBef>
            <a:spcAft>
              <a:spcPct val="15000"/>
            </a:spcAft>
            <a:buChar char="•"/>
          </a:pPr>
          <a:r>
            <a:rPr lang="en-US" sz="1300" kern="1200"/>
            <a:t>Revenues (widening tax base and change of methodologies)</a:t>
          </a:r>
        </a:p>
        <a:p>
          <a:pPr marL="114300" lvl="1" indent="-114300" algn="l" defTabSz="577850">
            <a:lnSpc>
              <a:spcPct val="90000"/>
            </a:lnSpc>
            <a:spcBef>
              <a:spcPct val="0"/>
            </a:spcBef>
            <a:spcAft>
              <a:spcPct val="15000"/>
            </a:spcAft>
            <a:buChar char="•"/>
          </a:pPr>
          <a:r>
            <a:rPr lang="en-US" sz="1300" kern="1200"/>
            <a:t>Intergovernmental relations (increase autonomy, (un)conditional transfer shares, more transparent capital transfers from central government’s budget programs)</a:t>
          </a:r>
        </a:p>
        <a:p>
          <a:pPr marL="114300" lvl="1" indent="-114300" algn="l" defTabSz="577850">
            <a:lnSpc>
              <a:spcPct val="90000"/>
            </a:lnSpc>
            <a:spcBef>
              <a:spcPct val="0"/>
            </a:spcBef>
            <a:spcAft>
              <a:spcPct val="15000"/>
            </a:spcAft>
            <a:buChar char="•"/>
          </a:pPr>
          <a:r>
            <a:rPr lang="en-US" sz="1300" kern="1200"/>
            <a:t>Borrowing (PPP, credit rating, procedures and consents from central government)</a:t>
          </a:r>
        </a:p>
        <a:p>
          <a:pPr marL="114300" lvl="1" indent="-114300" algn="l" defTabSz="577850">
            <a:lnSpc>
              <a:spcPct val="90000"/>
            </a:lnSpc>
            <a:spcBef>
              <a:spcPct val="0"/>
            </a:spcBef>
            <a:spcAft>
              <a:spcPct val="15000"/>
            </a:spcAft>
            <a:buChar char="•"/>
          </a:pPr>
          <a:r>
            <a:rPr lang="en-US" sz="1300" kern="1200"/>
            <a:t>Management (budget planning, evaluation and monitoring, procedures, fiscal transparency)</a:t>
          </a:r>
        </a:p>
      </dsp:txBody>
      <dsp:txXfrm>
        <a:off x="7520178" y="676872"/>
        <a:ext cx="3296840" cy="267749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230CE5-6F51-4DF2-A34A-DDD04CBE0F00}" type="datetimeFigureOut">
              <a:rPr lang="en-US" smtClean="0"/>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AE0CA-9EC0-4536-AC3E-86B70D6D83F9}" type="slidenum">
              <a:rPr lang="en-US" smtClean="0"/>
              <a:t>‹#›</a:t>
            </a:fld>
            <a:endParaRPr lang="en-US"/>
          </a:p>
        </p:txBody>
      </p:sp>
    </p:spTree>
    <p:extLst>
      <p:ext uri="{BB962C8B-B14F-4D97-AF65-F5344CB8AC3E}">
        <p14:creationId xmlns:p14="http://schemas.microsoft.com/office/powerpoint/2010/main" val="1176808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230CE5-6F51-4DF2-A34A-DDD04CBE0F00}" type="datetimeFigureOut">
              <a:rPr lang="en-US" smtClean="0"/>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AE0CA-9EC0-4536-AC3E-86B70D6D83F9}" type="slidenum">
              <a:rPr lang="en-US" smtClean="0"/>
              <a:t>‹#›</a:t>
            </a:fld>
            <a:endParaRPr lang="en-US"/>
          </a:p>
        </p:txBody>
      </p:sp>
    </p:spTree>
    <p:extLst>
      <p:ext uri="{BB962C8B-B14F-4D97-AF65-F5344CB8AC3E}">
        <p14:creationId xmlns:p14="http://schemas.microsoft.com/office/powerpoint/2010/main" val="1927080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230CE5-6F51-4DF2-A34A-DDD04CBE0F00}" type="datetimeFigureOut">
              <a:rPr lang="en-US" smtClean="0"/>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AE0CA-9EC0-4536-AC3E-86B70D6D83F9}" type="slidenum">
              <a:rPr lang="en-US" smtClean="0"/>
              <a:t>‹#›</a:t>
            </a:fld>
            <a:endParaRPr lang="en-US"/>
          </a:p>
        </p:txBody>
      </p:sp>
    </p:spTree>
    <p:extLst>
      <p:ext uri="{BB962C8B-B14F-4D97-AF65-F5344CB8AC3E}">
        <p14:creationId xmlns:p14="http://schemas.microsoft.com/office/powerpoint/2010/main" val="3932147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230CE5-6F51-4DF2-A34A-DDD04CBE0F00}" type="datetimeFigureOut">
              <a:rPr lang="en-US" smtClean="0"/>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AE0CA-9EC0-4536-AC3E-86B70D6D83F9}" type="slidenum">
              <a:rPr lang="en-US" smtClean="0"/>
              <a:t>‹#›</a:t>
            </a:fld>
            <a:endParaRPr lang="en-US"/>
          </a:p>
        </p:txBody>
      </p:sp>
    </p:spTree>
    <p:extLst>
      <p:ext uri="{BB962C8B-B14F-4D97-AF65-F5344CB8AC3E}">
        <p14:creationId xmlns:p14="http://schemas.microsoft.com/office/powerpoint/2010/main" val="1454365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230CE5-6F51-4DF2-A34A-DDD04CBE0F00}" type="datetimeFigureOut">
              <a:rPr lang="en-US" smtClean="0"/>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AE0CA-9EC0-4536-AC3E-86B70D6D83F9}" type="slidenum">
              <a:rPr lang="en-US" smtClean="0"/>
              <a:t>‹#›</a:t>
            </a:fld>
            <a:endParaRPr lang="en-US"/>
          </a:p>
        </p:txBody>
      </p:sp>
    </p:spTree>
    <p:extLst>
      <p:ext uri="{BB962C8B-B14F-4D97-AF65-F5344CB8AC3E}">
        <p14:creationId xmlns:p14="http://schemas.microsoft.com/office/powerpoint/2010/main" val="1073178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230CE5-6F51-4DF2-A34A-DDD04CBE0F00}" type="datetimeFigureOut">
              <a:rPr lang="en-US" smtClean="0"/>
              <a:t>6/28/2021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AE0CA-9EC0-4536-AC3E-86B70D6D83F9}" type="slidenum">
              <a:rPr lang="en-US" smtClean="0"/>
              <a:t>‹#›</a:t>
            </a:fld>
            <a:endParaRPr lang="en-US"/>
          </a:p>
        </p:txBody>
      </p:sp>
    </p:spTree>
    <p:extLst>
      <p:ext uri="{BB962C8B-B14F-4D97-AF65-F5344CB8AC3E}">
        <p14:creationId xmlns:p14="http://schemas.microsoft.com/office/powerpoint/2010/main" val="2037836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230CE5-6F51-4DF2-A34A-DDD04CBE0F00}" type="datetimeFigureOut">
              <a:rPr lang="en-US" smtClean="0"/>
              <a:t>6/28/2021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6AE0CA-9EC0-4536-AC3E-86B70D6D83F9}" type="slidenum">
              <a:rPr lang="en-US" smtClean="0"/>
              <a:t>‹#›</a:t>
            </a:fld>
            <a:endParaRPr lang="en-US"/>
          </a:p>
        </p:txBody>
      </p:sp>
    </p:spTree>
    <p:extLst>
      <p:ext uri="{BB962C8B-B14F-4D97-AF65-F5344CB8AC3E}">
        <p14:creationId xmlns:p14="http://schemas.microsoft.com/office/powerpoint/2010/main" val="2387163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230CE5-6F51-4DF2-A34A-DDD04CBE0F00}" type="datetimeFigureOut">
              <a:rPr lang="en-US" smtClean="0"/>
              <a:t>6/28/2021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6AE0CA-9EC0-4536-AC3E-86B70D6D83F9}" type="slidenum">
              <a:rPr lang="en-US" smtClean="0"/>
              <a:t>‹#›</a:t>
            </a:fld>
            <a:endParaRPr lang="en-US"/>
          </a:p>
        </p:txBody>
      </p:sp>
    </p:spTree>
    <p:extLst>
      <p:ext uri="{BB962C8B-B14F-4D97-AF65-F5344CB8AC3E}">
        <p14:creationId xmlns:p14="http://schemas.microsoft.com/office/powerpoint/2010/main" val="635473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30CE5-6F51-4DF2-A34A-DDD04CBE0F00}" type="datetimeFigureOut">
              <a:rPr lang="en-US" smtClean="0"/>
              <a:t>6/28/2021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6AE0CA-9EC0-4536-AC3E-86B70D6D83F9}" type="slidenum">
              <a:rPr lang="en-US" smtClean="0"/>
              <a:t>‹#›</a:t>
            </a:fld>
            <a:endParaRPr lang="en-US"/>
          </a:p>
        </p:txBody>
      </p:sp>
    </p:spTree>
    <p:extLst>
      <p:ext uri="{BB962C8B-B14F-4D97-AF65-F5344CB8AC3E}">
        <p14:creationId xmlns:p14="http://schemas.microsoft.com/office/powerpoint/2010/main" val="2344529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230CE5-6F51-4DF2-A34A-DDD04CBE0F00}" type="datetimeFigureOut">
              <a:rPr lang="en-US" smtClean="0"/>
              <a:t>6/28/2021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AE0CA-9EC0-4536-AC3E-86B70D6D83F9}" type="slidenum">
              <a:rPr lang="en-US" smtClean="0"/>
              <a:t>‹#›</a:t>
            </a:fld>
            <a:endParaRPr lang="en-US"/>
          </a:p>
        </p:txBody>
      </p:sp>
    </p:spTree>
    <p:extLst>
      <p:ext uri="{BB962C8B-B14F-4D97-AF65-F5344CB8AC3E}">
        <p14:creationId xmlns:p14="http://schemas.microsoft.com/office/powerpoint/2010/main" val="1227481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230CE5-6F51-4DF2-A34A-DDD04CBE0F00}" type="datetimeFigureOut">
              <a:rPr lang="en-US" smtClean="0"/>
              <a:t>6/28/2021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AE0CA-9EC0-4536-AC3E-86B70D6D83F9}" type="slidenum">
              <a:rPr lang="en-US" smtClean="0"/>
              <a:t>‹#›</a:t>
            </a:fld>
            <a:endParaRPr lang="en-US"/>
          </a:p>
        </p:txBody>
      </p:sp>
    </p:spTree>
    <p:extLst>
      <p:ext uri="{BB962C8B-B14F-4D97-AF65-F5344CB8AC3E}">
        <p14:creationId xmlns:p14="http://schemas.microsoft.com/office/powerpoint/2010/main" val="471981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30CE5-6F51-4DF2-A34A-DDD04CBE0F00}" type="datetimeFigureOut">
              <a:rPr lang="en-US" smtClean="0"/>
              <a:t>6/28/2021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6AE0CA-9EC0-4536-AC3E-86B70D6D83F9}" type="slidenum">
              <a:rPr lang="en-US" smtClean="0"/>
              <a:t>‹#›</a:t>
            </a:fld>
            <a:endParaRPr lang="en-US"/>
          </a:p>
        </p:txBody>
      </p:sp>
    </p:spTree>
    <p:extLst>
      <p:ext uri="{BB962C8B-B14F-4D97-AF65-F5344CB8AC3E}">
        <p14:creationId xmlns:p14="http://schemas.microsoft.com/office/powerpoint/2010/main" val="558687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lc.worldbank.org/content/municipal-finances-learning-program-local-governments-self-paced" TargetMode="External"/><Relationship Id="rId2" Type="http://schemas.openxmlformats.org/officeDocument/2006/relationships/hyperlink" Target="http://www.seecities.eu/seecities.eu/MFSA" TargetMode="External"/><Relationship Id="rId1" Type="http://schemas.openxmlformats.org/officeDocument/2006/relationships/slideLayout" Target="../slideLayouts/slideLayout2.xml"/><Relationship Id="rId5" Type="http://schemas.openxmlformats.org/officeDocument/2006/relationships/hyperlink" Target="https://openknowledge.worldbank.org/handle/10986/32120" TargetMode="External"/><Relationship Id="rId4" Type="http://schemas.openxmlformats.org/officeDocument/2006/relationships/hyperlink" Target="https://openknowledge.worldbank.org/handle/10986/1872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55903" y="3399769"/>
            <a:ext cx="10640754" cy="775845"/>
          </a:xfrm>
        </p:spPr>
        <p:txBody>
          <a:bodyPr anchor="b">
            <a:normAutofit/>
          </a:bodyPr>
          <a:lstStyle/>
          <a:p>
            <a:r>
              <a:rPr lang="en-US" sz="2200" b="1" dirty="0">
                <a:solidFill>
                  <a:schemeClr val="tx2"/>
                </a:solidFill>
              </a:rPr>
              <a:t>Lessons learned from municipalities using the Municipal Finance Self-Assessment (MFSA) to assess the potential impact of COVID-19 on local government finances</a:t>
            </a:r>
          </a:p>
        </p:txBody>
      </p:sp>
      <p:sp>
        <p:nvSpPr>
          <p:cNvPr id="3" name="Subtitle 2"/>
          <p:cNvSpPr>
            <a:spLocks noGrp="1"/>
          </p:cNvSpPr>
          <p:nvPr>
            <p:ph type="subTitle" idx="1"/>
          </p:nvPr>
        </p:nvSpPr>
        <p:spPr>
          <a:xfrm>
            <a:off x="1853168" y="5376626"/>
            <a:ext cx="9163757" cy="450447"/>
          </a:xfrm>
        </p:spPr>
        <p:txBody>
          <a:bodyPr anchor="ctr">
            <a:noAutofit/>
          </a:bodyPr>
          <a:lstStyle/>
          <a:p>
            <a:r>
              <a:rPr lang="en-US" sz="1200">
                <a:solidFill>
                  <a:schemeClr val="tx2"/>
                </a:solidFill>
              </a:rPr>
              <a:t>Tamara Nikolic, WB</a:t>
            </a:r>
          </a:p>
          <a:p>
            <a:r>
              <a:rPr lang="en-US" sz="1200">
                <a:solidFill>
                  <a:schemeClr val="tx2"/>
                </a:solidFill>
              </a:rPr>
              <a:t>Marjan Nikolov, CEA</a:t>
            </a:r>
          </a:p>
          <a:p>
            <a:r>
              <a:rPr lang="en-US" sz="1200">
                <a:solidFill>
                  <a:schemeClr val="tx2"/>
                </a:solidFill>
              </a:rPr>
              <a:t>Marina Jandrevska, Municipality of Kisela Voda</a:t>
            </a:r>
          </a:p>
        </p:txBody>
      </p:sp>
      <p:grpSp>
        <p:nvGrpSpPr>
          <p:cNvPr id="20" name="Group 19">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21" name="Freeform: Shape 20">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7CB0076A-F009-41D0-8892-4F36F87AE331}"/>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4548392" y="268860"/>
            <a:ext cx="3403805" cy="3130909"/>
          </a:xfrm>
          <a:prstGeom prst="rect">
            <a:avLst/>
          </a:prstGeom>
          <a:ln>
            <a:noFill/>
          </a:ln>
          <a:effectLst>
            <a:softEdge rad="112500"/>
          </a:effectLst>
        </p:spPr>
      </p:pic>
      <p:grpSp>
        <p:nvGrpSpPr>
          <p:cNvPr id="26" name="Group 25">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7" name="Freeform: Shape 26">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01020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6" name="Group 25">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27" name="Rectangle 26">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0" name="Freeform: Shape 29">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2" name="Rectangle 31">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1023990" y="644073"/>
            <a:ext cx="9906000" cy="685800"/>
          </a:xfrm>
        </p:spPr>
        <p:txBody>
          <a:bodyPr anchor="t">
            <a:normAutofit/>
          </a:bodyPr>
          <a:lstStyle/>
          <a:p>
            <a:r>
              <a:rPr lang="en-US" sz="4000" dirty="0">
                <a:solidFill>
                  <a:schemeClr val="tx2"/>
                </a:solidFill>
              </a:rPr>
              <a:t>What is MFSA?</a:t>
            </a:r>
          </a:p>
        </p:txBody>
      </p:sp>
      <p:graphicFrame>
        <p:nvGraphicFramePr>
          <p:cNvPr id="5" name="Content Placeholder 2">
            <a:extLst>
              <a:ext uri="{FF2B5EF4-FFF2-40B4-BE49-F238E27FC236}">
                <a16:creationId xmlns:a16="http://schemas.microsoft.com/office/drawing/2014/main" id="{CA8DD06C-7100-46E4-83B5-FB091BDA1763}"/>
              </a:ext>
            </a:extLst>
          </p:cNvPr>
          <p:cNvGraphicFramePr>
            <a:graphicFrameLocks noGrp="1"/>
          </p:cNvGraphicFramePr>
          <p:nvPr>
            <p:ph idx="1"/>
            <p:extLst>
              <p:ext uri="{D42A27DB-BD31-4B8C-83A1-F6EECF244321}">
                <p14:modId xmlns:p14="http://schemas.microsoft.com/office/powerpoint/2010/main" val="435292182"/>
              </p:ext>
            </p:extLst>
          </p:nvPr>
        </p:nvGraphicFramePr>
        <p:xfrm>
          <a:off x="685800" y="2332234"/>
          <a:ext cx="10820400" cy="35387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E5442C00-6F49-4D08-8209-DBB4755C3022}"/>
              </a:ext>
            </a:extLst>
          </p:cNvPr>
          <p:cNvSpPr/>
          <p:nvPr/>
        </p:nvSpPr>
        <p:spPr>
          <a:xfrm>
            <a:off x="685800" y="1391964"/>
            <a:ext cx="10820400" cy="923330"/>
          </a:xfrm>
          <a:prstGeom prst="rect">
            <a:avLst/>
          </a:prstGeom>
        </p:spPr>
        <p:txBody>
          <a:bodyPr wrap="square">
            <a:spAutoFit/>
          </a:bodyPr>
          <a:lstStyle/>
          <a:p>
            <a:pPr algn="just"/>
            <a:r>
              <a:rPr lang="en-US" dirty="0">
                <a:solidFill>
                  <a:schemeClr val="tx2"/>
                </a:solidFill>
              </a:rPr>
              <a:t>The MFSA is a tool developed by the World Bank to help cities assesses their financial health and identify actions to mobilize more local financial resources, prioritize public spending, manage and maintain public assets, strategically program investments, and access external financing.</a:t>
            </a:r>
          </a:p>
        </p:txBody>
      </p:sp>
    </p:spTree>
    <p:extLst>
      <p:ext uri="{BB962C8B-B14F-4D97-AF65-F5344CB8AC3E}">
        <p14:creationId xmlns:p14="http://schemas.microsoft.com/office/powerpoint/2010/main" val="3443425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18AC8E79-ECD6-4F34-BE5A-9F5E850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D2BE1BB-2AB2-4D7E-9E27-8D245181B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2A1615C-2156-4B15-BF3E-39794B37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97691"/>
            <a:ext cx="5378624" cy="6402614"/>
            <a:chOff x="-19221" y="197691"/>
            <a:chExt cx="5378624" cy="6402614"/>
          </a:xfrm>
        </p:grpSpPr>
        <p:sp>
          <p:nvSpPr>
            <p:cNvPr id="38" name="Freeform: Shape 37">
              <a:extLst>
                <a:ext uri="{FF2B5EF4-FFF2-40B4-BE49-F238E27FC236}">
                  <a16:creationId xmlns:a16="http://schemas.microsoft.com/office/drawing/2014/main" id="{D0AAA4B8-4E08-4663-9835-BA403F00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CB4869D1-3E13-4881-A292-2F38ECC07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3FEDB7CE-BB3D-4A0D-A73F-3117044F3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40">
              <a:extLst>
                <a:ext uri="{FF2B5EF4-FFF2-40B4-BE49-F238E27FC236}">
                  <a16:creationId xmlns:a16="http://schemas.microsoft.com/office/drawing/2014/main" id="{A6E0C6E1-7FBF-471E-849C-A54AF1D41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B2BFAA38-D910-41AD-BBED-0608E4AE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aphicFrame>
        <p:nvGraphicFramePr>
          <p:cNvPr id="28" name="Table 27">
            <a:extLst>
              <a:ext uri="{FF2B5EF4-FFF2-40B4-BE49-F238E27FC236}">
                <a16:creationId xmlns:a16="http://schemas.microsoft.com/office/drawing/2014/main" id="{C0733463-CC18-4D77-84A0-9B7CCD75E4BB}"/>
              </a:ext>
            </a:extLst>
          </p:cNvPr>
          <p:cNvGraphicFramePr>
            <a:graphicFrameLocks noGrp="1"/>
          </p:cNvGraphicFramePr>
          <p:nvPr>
            <p:extLst>
              <p:ext uri="{D42A27DB-BD31-4B8C-83A1-F6EECF244321}">
                <p14:modId xmlns:p14="http://schemas.microsoft.com/office/powerpoint/2010/main" val="1201670074"/>
              </p:ext>
            </p:extLst>
          </p:nvPr>
        </p:nvGraphicFramePr>
        <p:xfrm>
          <a:off x="5640925" y="466512"/>
          <a:ext cx="6538595" cy="6030770"/>
        </p:xfrm>
        <a:graphic>
          <a:graphicData uri="http://schemas.openxmlformats.org/drawingml/2006/table">
            <a:tbl>
              <a:tblPr firstRow="1" firstCol="1" bandRow="1"/>
              <a:tblGrid>
                <a:gridCol w="886993">
                  <a:extLst>
                    <a:ext uri="{9D8B030D-6E8A-4147-A177-3AD203B41FA5}">
                      <a16:colId xmlns:a16="http://schemas.microsoft.com/office/drawing/2014/main" val="1813754081"/>
                    </a:ext>
                  </a:extLst>
                </a:gridCol>
                <a:gridCol w="1890362">
                  <a:extLst>
                    <a:ext uri="{9D8B030D-6E8A-4147-A177-3AD203B41FA5}">
                      <a16:colId xmlns:a16="http://schemas.microsoft.com/office/drawing/2014/main" val="678729551"/>
                    </a:ext>
                  </a:extLst>
                </a:gridCol>
                <a:gridCol w="1890362">
                  <a:extLst>
                    <a:ext uri="{9D8B030D-6E8A-4147-A177-3AD203B41FA5}">
                      <a16:colId xmlns:a16="http://schemas.microsoft.com/office/drawing/2014/main" val="2652473110"/>
                    </a:ext>
                  </a:extLst>
                </a:gridCol>
                <a:gridCol w="1870878">
                  <a:extLst>
                    <a:ext uri="{9D8B030D-6E8A-4147-A177-3AD203B41FA5}">
                      <a16:colId xmlns:a16="http://schemas.microsoft.com/office/drawing/2014/main" val="3371680998"/>
                    </a:ext>
                  </a:extLst>
                </a:gridCol>
              </a:tblGrid>
              <a:tr h="799127">
                <a:tc>
                  <a:txBody>
                    <a:bodyPr/>
                    <a:lstStyle/>
                    <a:p>
                      <a:pPr marL="0" marR="0" algn="r">
                        <a:lnSpc>
                          <a:spcPct val="107000"/>
                        </a:lnSpc>
                        <a:spcBef>
                          <a:spcPts val="0"/>
                        </a:spcBef>
                        <a:spcAft>
                          <a:spcPts val="0"/>
                        </a:spcAft>
                      </a:pPr>
                      <a:r>
                        <a:rPr lang="en-GB" sz="900" b="1" dirty="0">
                          <a:solidFill>
                            <a:schemeClr val="tx2"/>
                          </a:solidFill>
                          <a:effectLst/>
                          <a:latin typeface="Calibri Light" panose="020F0302020204030204" pitchFamily="34" charset="0"/>
                          <a:ea typeface="Calibri" panose="020F0502020204030204" pitchFamily="34" charset="0"/>
                          <a:cs typeface="Calibri Light" panose="020F0302020204030204" pitchFamily="34" charset="0"/>
                        </a:rPr>
                        <a:t>Municipality </a:t>
                      </a:r>
                      <a:endParaRPr lang="en-US" sz="900" dirty="0">
                        <a:solidFill>
                          <a:schemeClr val="tx2"/>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b="1" dirty="0">
                          <a:solidFill>
                            <a:schemeClr val="tx2"/>
                          </a:solidFill>
                          <a:effectLst/>
                          <a:latin typeface="Calibri Light" panose="020F0302020204030204" pitchFamily="34" charset="0"/>
                          <a:ea typeface="Calibri" panose="020F0502020204030204" pitchFamily="34" charset="0"/>
                          <a:cs typeface="Calibri Light" panose="020F0302020204030204" pitchFamily="34" charset="0"/>
                        </a:rPr>
                        <a:t>Impact on net operating margin 2020FY </a:t>
                      </a:r>
                      <a:endParaRPr lang="en-US" sz="900" dirty="0">
                        <a:solidFill>
                          <a:schemeClr val="tx2"/>
                        </a:solidFill>
                        <a:effectLst/>
                        <a:latin typeface="Calibri Light" panose="020F0302020204030204" pitchFamily="34" charset="0"/>
                        <a:ea typeface="Calibri" panose="020F0502020204030204" pitchFamily="34" charset="0"/>
                        <a:cs typeface="Calibri Light" panose="020F0302020204030204" pitchFamily="34" charset="0"/>
                      </a:endParaRPr>
                    </a:p>
                    <a:p>
                      <a:pPr marL="0" marR="0" algn="r">
                        <a:lnSpc>
                          <a:spcPct val="107000"/>
                        </a:lnSpc>
                        <a:spcBef>
                          <a:spcPts val="0"/>
                        </a:spcBef>
                        <a:spcAft>
                          <a:spcPts val="0"/>
                        </a:spcAft>
                      </a:pPr>
                      <a:r>
                        <a:rPr lang="en-GB" sz="900" b="1" dirty="0">
                          <a:solidFill>
                            <a:schemeClr val="tx2"/>
                          </a:solidFill>
                          <a:effectLst/>
                          <a:latin typeface="Calibri Light" panose="020F0302020204030204" pitchFamily="34" charset="0"/>
                          <a:ea typeface="Calibri" panose="020F0502020204030204" pitchFamily="34" charset="0"/>
                          <a:cs typeface="Calibri Light" panose="020F0302020204030204" pitchFamily="34" charset="0"/>
                        </a:rPr>
                        <a:t>(% of current revenues in FY2020. Range depending on scenario optimistic-pessimistic)</a:t>
                      </a:r>
                      <a:endParaRPr lang="en-US" sz="900" dirty="0">
                        <a:solidFill>
                          <a:schemeClr val="tx2"/>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b="1" dirty="0">
                          <a:solidFill>
                            <a:schemeClr val="tx2"/>
                          </a:solidFill>
                          <a:effectLst/>
                          <a:latin typeface="Calibri Light" panose="020F0302020204030204" pitchFamily="34" charset="0"/>
                          <a:ea typeface="Calibri" panose="020F0502020204030204" pitchFamily="34" charset="0"/>
                          <a:cs typeface="Calibri Light" panose="020F0302020204030204" pitchFamily="34" charset="0"/>
                        </a:rPr>
                        <a:t>Impact on net operating margin 2021FY</a:t>
                      </a:r>
                      <a:endParaRPr lang="en-US" sz="900" dirty="0">
                        <a:solidFill>
                          <a:schemeClr val="tx2"/>
                        </a:solidFill>
                        <a:effectLst/>
                        <a:latin typeface="Calibri Light" panose="020F0302020204030204" pitchFamily="34" charset="0"/>
                        <a:ea typeface="Calibri" panose="020F0502020204030204" pitchFamily="34" charset="0"/>
                        <a:cs typeface="Calibri Light" panose="020F0302020204030204" pitchFamily="34" charset="0"/>
                      </a:endParaRPr>
                    </a:p>
                    <a:p>
                      <a:pPr marL="0" marR="0" algn="r">
                        <a:lnSpc>
                          <a:spcPct val="107000"/>
                        </a:lnSpc>
                        <a:spcBef>
                          <a:spcPts val="0"/>
                        </a:spcBef>
                        <a:spcAft>
                          <a:spcPts val="0"/>
                        </a:spcAft>
                      </a:pPr>
                      <a:r>
                        <a:rPr lang="en-GB" sz="900" b="1" dirty="0">
                          <a:solidFill>
                            <a:schemeClr val="tx2"/>
                          </a:solidFill>
                          <a:effectLst/>
                          <a:latin typeface="Calibri Light" panose="020F0302020204030204" pitchFamily="34" charset="0"/>
                          <a:ea typeface="Calibri" panose="020F0502020204030204" pitchFamily="34" charset="0"/>
                          <a:cs typeface="Calibri Light" panose="020F0302020204030204" pitchFamily="34" charset="0"/>
                        </a:rPr>
                        <a:t>(% of current revenues in FY2021. Range depending on scenario optimistic-pessimistic)</a:t>
                      </a:r>
                      <a:endParaRPr lang="en-US" sz="900" dirty="0">
                        <a:solidFill>
                          <a:schemeClr val="tx2"/>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b="1">
                          <a:solidFill>
                            <a:schemeClr val="tx2"/>
                          </a:solidFill>
                          <a:effectLst/>
                          <a:latin typeface="Calibri Light" panose="020F0302020204030204" pitchFamily="34" charset="0"/>
                          <a:ea typeface="Calibri" panose="020F0502020204030204" pitchFamily="34" charset="0"/>
                          <a:cs typeface="Calibri Light" panose="020F0302020204030204" pitchFamily="34" charset="0"/>
                        </a:rPr>
                        <a:t>Additional notes</a:t>
                      </a:r>
                      <a:endParaRPr lang="en-US" sz="900">
                        <a:solidFill>
                          <a:schemeClr val="tx2"/>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6256716"/>
                  </a:ext>
                </a:extLst>
              </a:tr>
              <a:tr h="798666">
                <a:tc>
                  <a:txBody>
                    <a:bodyPr/>
                    <a:lstStyle/>
                    <a:p>
                      <a:pPr marL="0" marR="0" algn="r">
                        <a:lnSpc>
                          <a:spcPct val="107000"/>
                        </a:lnSpc>
                        <a:spcBef>
                          <a:spcPts val="0"/>
                        </a:spcBef>
                        <a:spcAft>
                          <a:spcPts val="0"/>
                        </a:spcAft>
                      </a:pPr>
                      <a:r>
                        <a:rPr lang="en-GB" sz="1400" b="1" dirty="0">
                          <a:solidFill>
                            <a:schemeClr val="tx2"/>
                          </a:solidFill>
                          <a:effectLst/>
                          <a:latin typeface="Calibri Light" panose="020F0302020204030204" pitchFamily="34" charset="0"/>
                          <a:ea typeface="Calibri" panose="020F0502020204030204" pitchFamily="34" charset="0"/>
                          <a:cs typeface="Calibri Light" panose="020F0302020204030204" pitchFamily="34" charset="0"/>
                        </a:rPr>
                        <a:t>Gazi Baba</a:t>
                      </a:r>
                      <a:endParaRPr lang="en-US" sz="1400" dirty="0">
                        <a:solidFill>
                          <a:schemeClr val="tx2"/>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chemeClr val="tx2"/>
                          </a:solidFill>
                          <a:effectLst/>
                          <a:latin typeface="Calibri Light" panose="020F0302020204030204" pitchFamily="34" charset="0"/>
                          <a:ea typeface="Calibri" panose="020F0502020204030204" pitchFamily="34" charset="0"/>
                          <a:cs typeface="Calibri Light" panose="020F0302020204030204" pitchFamily="34" charset="0"/>
                        </a:rPr>
                        <a:t>12%-14%</a:t>
                      </a:r>
                      <a:endParaRPr lang="en-US" sz="900">
                        <a:solidFill>
                          <a:schemeClr val="tx2"/>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chemeClr val="tx2"/>
                          </a:solidFill>
                          <a:effectLst/>
                          <a:latin typeface="Calibri Light" panose="020F0302020204030204" pitchFamily="34" charset="0"/>
                          <a:ea typeface="Calibri" panose="020F0502020204030204" pitchFamily="34" charset="0"/>
                          <a:cs typeface="Calibri Light" panose="020F0302020204030204" pitchFamily="34" charset="0"/>
                        </a:rPr>
                        <a:t>6%-7%</a:t>
                      </a:r>
                      <a:endParaRPr lang="en-US" sz="900">
                        <a:solidFill>
                          <a:schemeClr val="tx2"/>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chemeClr val="tx2"/>
                          </a:solidFill>
                          <a:effectLst/>
                          <a:latin typeface="Calibri Light" panose="020F0302020204030204" pitchFamily="34" charset="0"/>
                          <a:ea typeface="Calibri" panose="020F0502020204030204" pitchFamily="34" charset="0"/>
                          <a:cs typeface="Calibri Light" panose="020F0302020204030204" pitchFamily="34" charset="0"/>
                        </a:rPr>
                        <a:t>No need for additional budgetary support but it would require adjusting the key revenues and expenditure programs</a:t>
                      </a:r>
                      <a:endParaRPr lang="en-US" sz="900">
                        <a:solidFill>
                          <a:schemeClr val="tx2"/>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8719555"/>
                  </a:ext>
                </a:extLst>
              </a:tr>
              <a:tr h="1282132">
                <a:tc>
                  <a:txBody>
                    <a:bodyPr/>
                    <a:lstStyle/>
                    <a:p>
                      <a:pPr marL="0" marR="0" algn="r">
                        <a:lnSpc>
                          <a:spcPct val="107000"/>
                        </a:lnSpc>
                        <a:spcBef>
                          <a:spcPts val="0"/>
                        </a:spcBef>
                        <a:spcAft>
                          <a:spcPts val="0"/>
                        </a:spcAft>
                      </a:pPr>
                      <a:r>
                        <a:rPr lang="en-GB" sz="1400" b="1" dirty="0" err="1">
                          <a:solidFill>
                            <a:schemeClr val="tx2"/>
                          </a:solidFill>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Calibri Light" panose="020F0302020204030204" pitchFamily="34" charset="0"/>
                        </a:rPr>
                        <a:t>Kisela</a:t>
                      </a:r>
                      <a:r>
                        <a:rPr lang="en-GB" sz="1400" b="1" dirty="0">
                          <a:solidFill>
                            <a:schemeClr val="tx2"/>
                          </a:solidFill>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Calibri Light" panose="020F0302020204030204" pitchFamily="34" charset="0"/>
                        </a:rPr>
                        <a:t> </a:t>
                      </a:r>
                      <a:r>
                        <a:rPr lang="en-GB" sz="1400" b="1" dirty="0" err="1">
                          <a:solidFill>
                            <a:schemeClr val="tx2"/>
                          </a:solidFill>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Calibri Light" panose="020F0302020204030204" pitchFamily="34" charset="0"/>
                        </a:rPr>
                        <a:t>Voda</a:t>
                      </a:r>
                      <a:endParaRPr lang="en-US" sz="1400" dirty="0">
                        <a:solidFill>
                          <a:schemeClr val="tx2"/>
                        </a:solidFill>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Calibri Light" panose="020F0302020204030204" pitchFamily="34" charset="0"/>
                      </a:endParaRP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dirty="0">
                          <a:solidFill>
                            <a:schemeClr val="tx2"/>
                          </a:solidFill>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Calibri Light" panose="020F0302020204030204" pitchFamily="34" charset="0"/>
                        </a:rPr>
                        <a:t>8%-9%</a:t>
                      </a:r>
                      <a:endParaRPr lang="en-US" sz="900" dirty="0">
                        <a:solidFill>
                          <a:schemeClr val="tx2"/>
                        </a:solidFill>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Calibri Light" panose="020F0302020204030204" pitchFamily="34" charset="0"/>
                      </a:endParaRP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dirty="0">
                          <a:solidFill>
                            <a:schemeClr val="tx2"/>
                          </a:solidFill>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Calibri Light" panose="020F0302020204030204" pitchFamily="34" charset="0"/>
                        </a:rPr>
                        <a:t>3%-4%</a:t>
                      </a:r>
                      <a:endParaRPr lang="en-US" sz="900" dirty="0">
                        <a:solidFill>
                          <a:schemeClr val="tx2"/>
                        </a:solidFill>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Calibri Light" panose="020F0302020204030204" pitchFamily="34" charset="0"/>
                      </a:endParaRP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dirty="0">
                          <a:solidFill>
                            <a:schemeClr val="tx2"/>
                          </a:solidFill>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Calibri Light" panose="020F0302020204030204" pitchFamily="34" charset="0"/>
                        </a:rPr>
                        <a:t>From FY2018 the unpaid liabilities have decline rapidly, thus in FY2019 ended with MKD 75mln. thus, for the first time since 2012 the amount of unpaid liabilities was smaller than cash reserves from the previous year.</a:t>
                      </a:r>
                      <a:endParaRPr lang="en-US" sz="900" dirty="0">
                        <a:solidFill>
                          <a:schemeClr val="tx2"/>
                        </a:solidFill>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Calibri Light" panose="020F0302020204030204" pitchFamily="34" charset="0"/>
                      </a:endParaRP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154130"/>
                  </a:ext>
                </a:extLst>
              </a:tr>
              <a:tr h="715804">
                <a:tc>
                  <a:txBody>
                    <a:bodyPr/>
                    <a:lstStyle/>
                    <a:p>
                      <a:pPr marL="0" marR="0" algn="r">
                        <a:lnSpc>
                          <a:spcPct val="107000"/>
                        </a:lnSpc>
                        <a:spcBef>
                          <a:spcPts val="0"/>
                        </a:spcBef>
                        <a:spcAft>
                          <a:spcPts val="0"/>
                        </a:spcAft>
                      </a:pPr>
                      <a:r>
                        <a:rPr lang="en-GB" sz="1400" b="1" dirty="0">
                          <a:solidFill>
                            <a:schemeClr val="tx2"/>
                          </a:solidFill>
                          <a:effectLst/>
                          <a:latin typeface="Calibri Light" panose="020F0302020204030204" pitchFamily="34" charset="0"/>
                          <a:ea typeface="Calibri" panose="020F0502020204030204" pitchFamily="34" charset="0"/>
                          <a:cs typeface="Calibri Light" panose="020F0302020204030204" pitchFamily="34" charset="0"/>
                        </a:rPr>
                        <a:t>Tuzla</a:t>
                      </a:r>
                      <a:endParaRPr lang="en-US" sz="1400" dirty="0">
                        <a:solidFill>
                          <a:schemeClr val="tx2"/>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dirty="0">
                          <a:solidFill>
                            <a:schemeClr val="tx2"/>
                          </a:solidFill>
                          <a:effectLst/>
                          <a:latin typeface="Calibri Light" panose="020F0302020204030204" pitchFamily="34" charset="0"/>
                          <a:ea typeface="Calibri" panose="020F0502020204030204" pitchFamily="34" charset="0"/>
                          <a:cs typeface="Calibri Light" panose="020F0302020204030204" pitchFamily="34" charset="0"/>
                        </a:rPr>
                        <a:t> </a:t>
                      </a:r>
                      <a:endParaRPr lang="en-US" sz="900" dirty="0">
                        <a:solidFill>
                          <a:schemeClr val="tx2"/>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chemeClr val="tx2"/>
                          </a:solidFill>
                          <a:effectLst/>
                          <a:latin typeface="Calibri Light" panose="020F0302020204030204" pitchFamily="34" charset="0"/>
                          <a:ea typeface="Calibri" panose="020F0502020204030204" pitchFamily="34" charset="0"/>
                          <a:cs typeface="Calibri Light" panose="020F0302020204030204" pitchFamily="34" charset="0"/>
                        </a:rPr>
                        <a:t> </a:t>
                      </a:r>
                      <a:endParaRPr lang="en-US" sz="900">
                        <a:solidFill>
                          <a:schemeClr val="tx2"/>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chemeClr val="tx2"/>
                          </a:solidFill>
                          <a:effectLst/>
                          <a:latin typeface="Calibri Light" panose="020F0302020204030204" pitchFamily="34" charset="0"/>
                          <a:ea typeface="Calibri" panose="020F0502020204030204" pitchFamily="34" charset="0"/>
                          <a:cs typeface="Calibri Light" panose="020F0302020204030204" pitchFamily="34" charset="0"/>
                        </a:rPr>
                        <a:t>Adopted supplementary 2020 budget, however analysis has found that there is a need to prepare a new supplementary budget.</a:t>
                      </a:r>
                      <a:endParaRPr lang="en-US" sz="900">
                        <a:solidFill>
                          <a:schemeClr val="tx2"/>
                        </a:solidFill>
                        <a:effectLst/>
                        <a:latin typeface="Calibri Light" panose="020F0302020204030204" pitchFamily="34" charset="0"/>
                        <a:ea typeface="Calibri" panose="020F0502020204030204" pitchFamily="34" charset="0"/>
                        <a:cs typeface="Calibri Light" panose="020F0302020204030204" pitchFamily="34" charset="0"/>
                      </a:endParaRPr>
                    </a:p>
                    <a:p>
                      <a:pPr marL="0" marR="0" algn="r">
                        <a:lnSpc>
                          <a:spcPct val="107000"/>
                        </a:lnSpc>
                        <a:spcBef>
                          <a:spcPts val="0"/>
                        </a:spcBef>
                        <a:spcAft>
                          <a:spcPts val="0"/>
                        </a:spcAft>
                      </a:pPr>
                      <a:r>
                        <a:rPr lang="en-GB" sz="900">
                          <a:solidFill>
                            <a:schemeClr val="tx2"/>
                          </a:solidFill>
                          <a:effectLst/>
                          <a:latin typeface="Calibri Light" panose="020F0302020204030204" pitchFamily="34" charset="0"/>
                          <a:ea typeface="Calibri" panose="020F0502020204030204" pitchFamily="34" charset="0"/>
                          <a:cs typeface="Calibri Light" panose="020F0302020204030204" pitchFamily="34" charset="0"/>
                        </a:rPr>
                        <a:t> </a:t>
                      </a:r>
                      <a:endParaRPr lang="en-US" sz="900">
                        <a:solidFill>
                          <a:schemeClr val="tx2"/>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8732840"/>
                  </a:ext>
                </a:extLst>
              </a:tr>
              <a:tr h="336304">
                <a:tc>
                  <a:txBody>
                    <a:bodyPr/>
                    <a:lstStyle/>
                    <a:p>
                      <a:pPr marL="0" marR="0" algn="r">
                        <a:lnSpc>
                          <a:spcPct val="107000"/>
                        </a:lnSpc>
                        <a:spcBef>
                          <a:spcPts val="0"/>
                        </a:spcBef>
                        <a:spcAft>
                          <a:spcPts val="0"/>
                        </a:spcAft>
                      </a:pPr>
                      <a:r>
                        <a:rPr lang="en-GB" sz="1400" b="1" dirty="0">
                          <a:solidFill>
                            <a:schemeClr val="tx2"/>
                          </a:solidFill>
                          <a:effectLst/>
                          <a:latin typeface="Calibri Light" panose="020F0302020204030204" pitchFamily="34" charset="0"/>
                          <a:ea typeface="Calibri" panose="020F0502020204030204" pitchFamily="34" charset="0"/>
                          <a:cs typeface="Calibri Light" panose="020F0302020204030204" pitchFamily="34" charset="0"/>
                        </a:rPr>
                        <a:t>Banja Luka</a:t>
                      </a:r>
                      <a:endParaRPr lang="en-US" sz="1400" dirty="0">
                        <a:solidFill>
                          <a:schemeClr val="tx2"/>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chemeClr val="tx2"/>
                          </a:solidFill>
                          <a:effectLst/>
                          <a:latin typeface="Calibri Light" panose="020F0302020204030204" pitchFamily="34" charset="0"/>
                          <a:ea typeface="Calibri" panose="020F0502020204030204" pitchFamily="34" charset="0"/>
                          <a:cs typeface="Calibri Light" panose="020F0302020204030204" pitchFamily="34" charset="0"/>
                        </a:rPr>
                        <a:t>13%-19%</a:t>
                      </a:r>
                      <a:endParaRPr lang="en-US" sz="900">
                        <a:solidFill>
                          <a:schemeClr val="tx2"/>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chemeClr val="tx2"/>
                          </a:solidFill>
                          <a:effectLst/>
                          <a:latin typeface="Calibri Light" panose="020F0302020204030204" pitchFamily="34" charset="0"/>
                          <a:ea typeface="Calibri" panose="020F0502020204030204" pitchFamily="34" charset="0"/>
                          <a:cs typeface="Calibri Light" panose="020F0302020204030204" pitchFamily="34" charset="0"/>
                        </a:rPr>
                        <a:t>15%</a:t>
                      </a:r>
                      <a:endParaRPr lang="en-US" sz="900">
                        <a:solidFill>
                          <a:schemeClr val="tx2"/>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chemeClr val="tx2"/>
                          </a:solidFill>
                          <a:effectLst/>
                          <a:latin typeface="Calibri Light" panose="020F0302020204030204" pitchFamily="34" charset="0"/>
                          <a:ea typeface="Calibri" panose="020F0502020204030204" pitchFamily="34" charset="0"/>
                          <a:cs typeface="Calibri Light" panose="020F0302020204030204" pitchFamily="34" charset="0"/>
                        </a:rPr>
                        <a:t>Want to keep the investment level and to issue muni-bonds </a:t>
                      </a:r>
                      <a:endParaRPr lang="en-US" sz="900">
                        <a:solidFill>
                          <a:schemeClr val="tx2"/>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4407474"/>
                  </a:ext>
                </a:extLst>
              </a:tr>
              <a:tr h="798666">
                <a:tc>
                  <a:txBody>
                    <a:bodyPr/>
                    <a:lstStyle/>
                    <a:p>
                      <a:pPr marL="0" marR="0" algn="r">
                        <a:lnSpc>
                          <a:spcPct val="107000"/>
                        </a:lnSpc>
                        <a:spcBef>
                          <a:spcPts val="0"/>
                        </a:spcBef>
                        <a:spcAft>
                          <a:spcPts val="0"/>
                        </a:spcAft>
                      </a:pPr>
                      <a:r>
                        <a:rPr lang="en-GB" sz="1400" b="1" dirty="0" err="1">
                          <a:solidFill>
                            <a:schemeClr val="tx2"/>
                          </a:solidFill>
                          <a:effectLst/>
                          <a:latin typeface="Calibri Light" panose="020F0302020204030204" pitchFamily="34" charset="0"/>
                          <a:ea typeface="Calibri" panose="020F0502020204030204" pitchFamily="34" charset="0"/>
                          <a:cs typeface="Calibri Light" panose="020F0302020204030204" pitchFamily="34" charset="0"/>
                        </a:rPr>
                        <a:t>Budva</a:t>
                      </a:r>
                      <a:endParaRPr lang="en-US" sz="1400" dirty="0">
                        <a:solidFill>
                          <a:schemeClr val="tx2"/>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chemeClr val="tx2"/>
                          </a:solidFill>
                          <a:effectLst/>
                          <a:latin typeface="Calibri Light" panose="020F0302020204030204" pitchFamily="34" charset="0"/>
                          <a:ea typeface="Calibri" panose="020F0502020204030204" pitchFamily="34" charset="0"/>
                          <a:cs typeface="Calibri Light" panose="020F0302020204030204" pitchFamily="34" charset="0"/>
                        </a:rPr>
                        <a:t>20%-27%</a:t>
                      </a:r>
                      <a:endParaRPr lang="en-US" sz="900">
                        <a:solidFill>
                          <a:schemeClr val="tx2"/>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chemeClr val="tx2"/>
                          </a:solidFill>
                          <a:effectLst/>
                          <a:latin typeface="Calibri Light" panose="020F0302020204030204" pitchFamily="34" charset="0"/>
                          <a:ea typeface="Calibri" panose="020F0502020204030204" pitchFamily="34" charset="0"/>
                          <a:cs typeface="Calibri Light" panose="020F0302020204030204" pitchFamily="34" charset="0"/>
                        </a:rPr>
                        <a:t>15%-20%</a:t>
                      </a:r>
                      <a:endParaRPr lang="en-US" sz="900">
                        <a:solidFill>
                          <a:schemeClr val="tx2"/>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chemeClr val="tx2"/>
                          </a:solidFill>
                          <a:effectLst/>
                          <a:latin typeface="Calibri Light" panose="020F0302020204030204" pitchFamily="34" charset="0"/>
                          <a:ea typeface="Calibri" panose="020F0502020204030204" pitchFamily="34" charset="0"/>
                          <a:cs typeface="Calibri Light" panose="020F0302020204030204" pitchFamily="34" charset="0"/>
                        </a:rPr>
                        <a:t>No need for additional budgetary support but it would require adjusting the key revenues and expenditure programs</a:t>
                      </a:r>
                      <a:endParaRPr lang="en-US" sz="900">
                        <a:solidFill>
                          <a:schemeClr val="tx2"/>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3640055"/>
                  </a:ext>
                </a:extLst>
              </a:tr>
              <a:tr h="1282132">
                <a:tc>
                  <a:txBody>
                    <a:bodyPr/>
                    <a:lstStyle/>
                    <a:p>
                      <a:pPr marL="0" marR="0" algn="r">
                        <a:lnSpc>
                          <a:spcPct val="107000"/>
                        </a:lnSpc>
                        <a:spcBef>
                          <a:spcPts val="0"/>
                        </a:spcBef>
                        <a:spcAft>
                          <a:spcPts val="0"/>
                        </a:spcAft>
                      </a:pPr>
                      <a:r>
                        <a:rPr lang="en-GB" sz="1400" b="1" dirty="0">
                          <a:solidFill>
                            <a:schemeClr val="tx2"/>
                          </a:solidFill>
                          <a:effectLst/>
                          <a:latin typeface="Calibri Light" panose="020F0302020204030204" pitchFamily="34" charset="0"/>
                          <a:ea typeface="Calibri" panose="020F0502020204030204" pitchFamily="34" charset="0"/>
                          <a:cs typeface="Calibri Light" panose="020F0302020204030204" pitchFamily="34" charset="0"/>
                        </a:rPr>
                        <a:t>Shkodra </a:t>
                      </a:r>
                      <a:endParaRPr lang="en-US" sz="1400" dirty="0">
                        <a:solidFill>
                          <a:schemeClr val="tx2"/>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dirty="0">
                          <a:solidFill>
                            <a:schemeClr val="tx2"/>
                          </a:solidFill>
                          <a:effectLst/>
                          <a:latin typeface="Calibri Light" panose="020F0302020204030204" pitchFamily="34" charset="0"/>
                          <a:ea typeface="Calibri" panose="020F0502020204030204" pitchFamily="34" charset="0"/>
                          <a:cs typeface="Calibri Light" panose="020F0302020204030204" pitchFamily="34" charset="0"/>
                        </a:rPr>
                        <a:t>0%-5%</a:t>
                      </a:r>
                      <a:endParaRPr lang="en-US" sz="900" dirty="0">
                        <a:solidFill>
                          <a:schemeClr val="tx2"/>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dirty="0">
                          <a:solidFill>
                            <a:schemeClr val="tx2"/>
                          </a:solidFill>
                          <a:effectLst/>
                          <a:latin typeface="Calibri Light" panose="020F0302020204030204" pitchFamily="34" charset="0"/>
                          <a:ea typeface="Calibri" panose="020F0502020204030204" pitchFamily="34" charset="0"/>
                          <a:cs typeface="Calibri Light" panose="020F0302020204030204" pitchFamily="34" charset="0"/>
                        </a:rPr>
                        <a:t>2%-5%</a:t>
                      </a:r>
                      <a:endParaRPr lang="en-US" sz="900" dirty="0">
                        <a:solidFill>
                          <a:schemeClr val="tx2"/>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dirty="0">
                          <a:solidFill>
                            <a:schemeClr val="tx2"/>
                          </a:solidFill>
                          <a:effectLst/>
                          <a:latin typeface="Calibri Light" panose="020F0302020204030204" pitchFamily="34" charset="0"/>
                          <a:ea typeface="Calibri" panose="020F0502020204030204" pitchFamily="34" charset="0"/>
                          <a:cs typeface="Calibri Light" panose="020F0302020204030204" pitchFamily="34" charset="0"/>
                        </a:rPr>
                        <a:t>Mitigation of possible pressure on municipal financial sustainability would require interventions and measures both at national and local level, to face and handle the [unexpected] impact of COVID-19 crisis</a:t>
                      </a:r>
                      <a:endParaRPr lang="en-US" sz="900" dirty="0">
                        <a:solidFill>
                          <a:schemeClr val="tx2"/>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34273" marR="34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1220782"/>
                  </a:ext>
                </a:extLst>
              </a:tr>
            </a:tbl>
          </a:graphicData>
        </a:graphic>
      </p:graphicFrame>
      <p:sp>
        <p:nvSpPr>
          <p:cNvPr id="30" name="Title 29">
            <a:extLst>
              <a:ext uri="{FF2B5EF4-FFF2-40B4-BE49-F238E27FC236}">
                <a16:creationId xmlns:a16="http://schemas.microsoft.com/office/drawing/2014/main" id="{B441A99A-6C4F-4AD5-92E9-E3874EDC2A74}"/>
              </a:ext>
            </a:extLst>
          </p:cNvPr>
          <p:cNvSpPr>
            <a:spLocks noGrp="1"/>
          </p:cNvSpPr>
          <p:nvPr>
            <p:ph type="ctrTitle"/>
          </p:nvPr>
        </p:nvSpPr>
        <p:spPr>
          <a:xfrm>
            <a:off x="312636" y="1912920"/>
            <a:ext cx="3758809" cy="3333220"/>
          </a:xfrm>
          <a:prstGeom prst="rect">
            <a:avLst/>
          </a:prstGeom>
        </p:spPr>
        <p:txBody>
          <a:bodyPr wrap="square">
            <a:spAutoFit/>
          </a:bodyPr>
          <a:lstStyle/>
          <a:p>
            <a:pPr algn="just"/>
            <a:br>
              <a:rPr lang="en-US" sz="1800" dirty="0">
                <a:solidFill>
                  <a:schemeClr val="tx2"/>
                </a:solidFill>
              </a:rPr>
            </a:br>
            <a:br>
              <a:rPr lang="en-US" sz="1800" dirty="0">
                <a:solidFill>
                  <a:schemeClr val="tx2"/>
                </a:solidFill>
              </a:rPr>
            </a:br>
            <a:br>
              <a:rPr lang="en-US" sz="1800" dirty="0">
                <a:solidFill>
                  <a:schemeClr val="tx2"/>
                </a:solidFill>
              </a:rPr>
            </a:br>
            <a:r>
              <a:rPr lang="en-GB" sz="1800" dirty="0">
                <a:solidFill>
                  <a:schemeClr val="tx2"/>
                </a:solidFill>
              </a:rPr>
              <a:t>Scenarios-building was used to assess the scale of the COVID-19 related impact to the local finances in LSGs and </a:t>
            </a:r>
          </a:p>
          <a:p>
            <a:pPr algn="just"/>
            <a:endParaRPr lang="en-GB" sz="1800" dirty="0">
              <a:solidFill>
                <a:schemeClr val="tx2"/>
              </a:solidFill>
            </a:endParaRPr>
          </a:p>
          <a:p>
            <a:pPr algn="just"/>
            <a:r>
              <a:rPr lang="en-GB" sz="1800" dirty="0">
                <a:solidFill>
                  <a:schemeClr val="tx2"/>
                </a:solidFill>
              </a:rPr>
              <a:t>Provide platform for introducing short-term to mid-term actions for the LSGs to mitigate the impact of the COVID-19 context on the LSGs finances and public services provision.</a:t>
            </a:r>
            <a:endParaRPr lang="en-US" sz="1800" dirty="0">
              <a:solidFill>
                <a:schemeClr val="tx2"/>
              </a:solidFill>
            </a:endParaRPr>
          </a:p>
        </p:txBody>
      </p:sp>
      <p:sp>
        <p:nvSpPr>
          <p:cNvPr id="2" name="Rectangle 1">
            <a:extLst>
              <a:ext uri="{FF2B5EF4-FFF2-40B4-BE49-F238E27FC236}">
                <a16:creationId xmlns:a16="http://schemas.microsoft.com/office/drawing/2014/main" id="{E13FC917-E252-4FDF-80EA-D08D97CD2ADC}"/>
              </a:ext>
            </a:extLst>
          </p:cNvPr>
          <p:cNvSpPr/>
          <p:nvPr/>
        </p:nvSpPr>
        <p:spPr>
          <a:xfrm>
            <a:off x="453728" y="1695363"/>
            <a:ext cx="3476626" cy="923330"/>
          </a:xfrm>
          <a:prstGeom prst="rect">
            <a:avLst/>
          </a:prstGeom>
        </p:spPr>
        <p:txBody>
          <a:bodyPr wrap="square">
            <a:spAutoFit/>
          </a:bodyPr>
          <a:lstStyle/>
          <a:p>
            <a:pPr algn="ctr"/>
            <a:r>
              <a:rPr lang="en-US" dirty="0">
                <a:solidFill>
                  <a:schemeClr val="tx2"/>
                </a:solidFill>
                <a:effectLst>
                  <a:outerShdw blurRad="38100" dist="38100" dir="2700000" algn="tl">
                    <a:srgbClr val="000000">
                      <a:alpha val="43137"/>
                    </a:srgbClr>
                  </a:outerShdw>
                </a:effectLst>
                <a:latin typeface="+mj-lt"/>
              </a:rPr>
              <a:t>Experience in using MFSA as a tool to assess the COVID-19 impact on LSG finances</a:t>
            </a:r>
            <a:endParaRPr lang="en-US"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832572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of the recommendations </a:t>
            </a:r>
          </a:p>
        </p:txBody>
      </p:sp>
      <p:sp>
        <p:nvSpPr>
          <p:cNvPr id="3" name="Content Placeholder 2"/>
          <p:cNvSpPr>
            <a:spLocks noGrp="1"/>
          </p:cNvSpPr>
          <p:nvPr>
            <p:ph idx="1"/>
          </p:nvPr>
        </p:nvSpPr>
        <p:spPr/>
        <p:txBody>
          <a:bodyPr>
            <a:normAutofit fontScale="55000" lnSpcReduction="20000"/>
          </a:bodyPr>
          <a:lstStyle/>
          <a:p>
            <a:pPr lvl="0"/>
            <a:r>
              <a:rPr lang="en-GB" b="1" dirty="0"/>
              <a:t>Procurement. </a:t>
            </a:r>
            <a:r>
              <a:rPr lang="mk-MK" dirty="0"/>
              <a:t>Make an inventory of the most essential public procurement needs and limit non-essential procurement to divert the available financial resources towards the most essential services and procurements.</a:t>
            </a:r>
            <a:endParaRPr lang="en-US" dirty="0"/>
          </a:p>
          <a:p>
            <a:pPr lvl="0"/>
            <a:r>
              <a:rPr lang="en-GB" b="1" dirty="0"/>
              <a:t>Increase own source revenues. </a:t>
            </a:r>
            <a:r>
              <a:rPr lang="mk-MK" dirty="0"/>
              <a:t>Find additional revenue sources (grants and donations). </a:t>
            </a:r>
            <a:endParaRPr lang="en-US" dirty="0"/>
          </a:p>
          <a:p>
            <a:pPr lvl="0"/>
            <a:r>
              <a:rPr lang="en-GB" b="1" dirty="0"/>
              <a:t>Control of expenditures. </a:t>
            </a:r>
            <a:r>
              <a:rPr lang="en-GB" dirty="0"/>
              <a:t>Reallocation of expenditures for higher priority projects and activities. </a:t>
            </a:r>
          </a:p>
          <a:p>
            <a:pPr lvl="0"/>
            <a:r>
              <a:rPr lang="mk-MK" b="1" dirty="0"/>
              <a:t>Unpaid liabilities</a:t>
            </a:r>
            <a:r>
              <a:rPr lang="mk-MK" dirty="0"/>
              <a:t>. </a:t>
            </a:r>
            <a:r>
              <a:rPr lang="en-US" dirty="0"/>
              <a:t>E</a:t>
            </a:r>
            <a:r>
              <a:rPr lang="mk-MK" dirty="0"/>
              <a:t>stablishing dynamics for timely </a:t>
            </a:r>
            <a:r>
              <a:rPr lang="en-US" dirty="0"/>
              <a:t>payment</a:t>
            </a:r>
            <a:r>
              <a:rPr lang="mk-MK" dirty="0"/>
              <a:t> of liabilities so that the issuance of work orders will depend on the inflow of funds in the budget. </a:t>
            </a:r>
            <a:endParaRPr lang="en-US" dirty="0"/>
          </a:p>
          <a:p>
            <a:pPr lvl="0"/>
            <a:r>
              <a:rPr lang="en-GB" b="1" dirty="0"/>
              <a:t>Subsidy for taxpayers. </a:t>
            </a:r>
            <a:r>
              <a:rPr lang="en-US" dirty="0"/>
              <a:t>P</a:t>
            </a:r>
            <a:r>
              <a:rPr lang="mk-MK" dirty="0"/>
              <a:t>ossibility for postponed payment and payment in installments of the tax due in order to keep the economic activity. </a:t>
            </a:r>
            <a:r>
              <a:rPr lang="en-US" dirty="0"/>
              <a:t>Providing additional advantages and incentivizing those taxpayers who pay local taxes and charges before the due date.</a:t>
            </a:r>
          </a:p>
          <a:p>
            <a:pPr lvl="0"/>
            <a:r>
              <a:rPr lang="en-US" b="1" dirty="0"/>
              <a:t>Cost of service delivery. </a:t>
            </a:r>
            <a:r>
              <a:rPr lang="mk-MK" dirty="0"/>
              <a:t>Evaluate service delivery cost, as well as operating efficiency of utility companies and local </a:t>
            </a:r>
            <a:r>
              <a:rPr lang="en-US" dirty="0"/>
              <a:t>service providers</a:t>
            </a:r>
            <a:r>
              <a:rPr lang="mk-MK" dirty="0"/>
              <a:t>. </a:t>
            </a:r>
            <a:endParaRPr lang="en-US" dirty="0"/>
          </a:p>
          <a:p>
            <a:pPr lvl="0"/>
            <a:r>
              <a:rPr lang="en-GB" b="1" dirty="0"/>
              <a:t>Maintain and prioritization of capital projects. </a:t>
            </a:r>
            <a:r>
              <a:rPr lang="mk-MK" dirty="0"/>
              <a:t>Accelerate the large scale infrastructure projects and capital investments</a:t>
            </a:r>
            <a:r>
              <a:rPr lang="en-US" dirty="0"/>
              <a:t>. </a:t>
            </a:r>
            <a:r>
              <a:rPr lang="mk-MK" dirty="0"/>
              <a:t>Prioritize the Capital investments plans</a:t>
            </a:r>
            <a:r>
              <a:rPr lang="en-US" dirty="0"/>
              <a:t>.</a:t>
            </a:r>
          </a:p>
          <a:p>
            <a:pPr lvl="0"/>
            <a:r>
              <a:rPr lang="en-GB" b="1" dirty="0"/>
              <a:t>Coordination with central authorities. </a:t>
            </a:r>
            <a:r>
              <a:rPr lang="en-US" dirty="0"/>
              <a:t>E</a:t>
            </a:r>
            <a:r>
              <a:rPr lang="mk-MK" dirty="0"/>
              <a:t>xchange of data with the national authorities on unemployed and social welfare beneficiaries to provide additional support if need it</a:t>
            </a:r>
            <a:r>
              <a:rPr lang="en-US" dirty="0"/>
              <a:t>. </a:t>
            </a:r>
            <a:r>
              <a:rPr lang="mk-MK" dirty="0"/>
              <a:t>Closely monitor the risks from the recurrence of the COVID-19 crisis and develop further and additional emergency budget scenarios (e.g. by using the MFSA tool)</a:t>
            </a:r>
            <a:r>
              <a:rPr lang="en-US" dirty="0"/>
              <a:t>.</a:t>
            </a:r>
          </a:p>
          <a:p>
            <a:pPr lvl="0"/>
            <a:r>
              <a:rPr lang="en-GB" b="1" dirty="0"/>
              <a:t>CSO sector can be powerful instrument during the COVID-19, in providing services and support for categories in need. </a:t>
            </a:r>
            <a:r>
              <a:rPr lang="en-GB" dirty="0"/>
              <a:t>Municipalities should nurture this sector and keep it alive.</a:t>
            </a:r>
            <a:endParaRPr lang="en-US" dirty="0"/>
          </a:p>
          <a:p>
            <a:endParaRPr lang="en-US" dirty="0"/>
          </a:p>
        </p:txBody>
      </p:sp>
    </p:spTree>
    <p:extLst>
      <p:ext uri="{BB962C8B-B14F-4D97-AF65-F5344CB8AC3E}">
        <p14:creationId xmlns:p14="http://schemas.microsoft.com/office/powerpoint/2010/main" val="4160090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a:t>
            </a:r>
          </a:p>
        </p:txBody>
      </p:sp>
      <p:sp>
        <p:nvSpPr>
          <p:cNvPr id="3" name="Content Placeholder 2"/>
          <p:cNvSpPr>
            <a:spLocks noGrp="1"/>
          </p:cNvSpPr>
          <p:nvPr>
            <p:ph idx="1"/>
          </p:nvPr>
        </p:nvSpPr>
        <p:spPr/>
        <p:txBody>
          <a:bodyPr>
            <a:normAutofit fontScale="70000" lnSpcReduction="20000"/>
          </a:bodyPr>
          <a:lstStyle/>
          <a:p>
            <a:r>
              <a:rPr lang="en-US" b="1" dirty="0"/>
              <a:t>Strategy: </a:t>
            </a:r>
            <a:r>
              <a:rPr lang="en-US" dirty="0"/>
              <a:t>Proper risk management strategies </a:t>
            </a:r>
          </a:p>
          <a:p>
            <a:endParaRPr lang="en-US" dirty="0"/>
          </a:p>
          <a:p>
            <a:r>
              <a:rPr lang="en-US" b="1" dirty="0"/>
              <a:t>PFM: </a:t>
            </a:r>
            <a:r>
              <a:rPr lang="en-US" dirty="0"/>
              <a:t>Mandatory budget reserves and cash reserves (mostly due to low capital realization) </a:t>
            </a:r>
          </a:p>
          <a:p>
            <a:endParaRPr lang="en-US" dirty="0"/>
          </a:p>
          <a:p>
            <a:r>
              <a:rPr lang="en-US" b="1" dirty="0"/>
              <a:t>Policy: </a:t>
            </a:r>
            <a:r>
              <a:rPr lang="en-US" dirty="0"/>
              <a:t>LSG with higher than average OSR in total revenues e.g. “rich” LSGs vs. “poor” LSGs</a:t>
            </a:r>
          </a:p>
          <a:p>
            <a:endParaRPr lang="en-US" dirty="0"/>
          </a:p>
          <a:p>
            <a:r>
              <a:rPr lang="en-US" b="1" dirty="0"/>
              <a:t>Communication: </a:t>
            </a:r>
            <a:r>
              <a:rPr lang="en-US" dirty="0"/>
              <a:t>Property tax-regressive, </a:t>
            </a:r>
            <a:r>
              <a:rPr lang="en-US" b="1" u="sng" dirty="0"/>
              <a:t>deferred tax payment </a:t>
            </a:r>
            <a:r>
              <a:rPr lang="en-US" dirty="0"/>
              <a:t>is not the same as </a:t>
            </a:r>
            <a:r>
              <a:rPr lang="en-US" b="1" u="sng" dirty="0"/>
              <a:t>tax foregone </a:t>
            </a:r>
            <a:r>
              <a:rPr lang="en-US" dirty="0"/>
              <a:t>thus, does not really affect the tax morale/tax behavior of taxpayers e.g. those who pay will pay anyway. Conclusion is that on average if there is a decline of property tax payment this will mostly be due to the income effect rather than tax behavior effect.</a:t>
            </a:r>
          </a:p>
          <a:p>
            <a:endParaRPr lang="en-US" dirty="0"/>
          </a:p>
          <a:p>
            <a:r>
              <a:rPr lang="en-US" b="1" dirty="0"/>
              <a:t>Scope: </a:t>
            </a:r>
            <a:r>
              <a:rPr lang="en-US" dirty="0"/>
              <a:t>Communal enterprises and LSGs</a:t>
            </a:r>
          </a:p>
        </p:txBody>
      </p:sp>
    </p:spTree>
    <p:extLst>
      <p:ext uri="{BB962C8B-B14F-4D97-AF65-F5344CB8AC3E}">
        <p14:creationId xmlns:p14="http://schemas.microsoft.com/office/powerpoint/2010/main" val="2021961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7" name="Group 16">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2" name="Freeform: Shape 17">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19">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Content Placeholder 2">
            <a:extLst>
              <a:ext uri="{FF2B5EF4-FFF2-40B4-BE49-F238E27FC236}">
                <a16:creationId xmlns:a16="http://schemas.microsoft.com/office/drawing/2014/main" id="{AB9F3E01-3DA8-4FB2-A8E6-469852F04477}"/>
              </a:ext>
            </a:extLst>
          </p:cNvPr>
          <p:cNvSpPr txBox="1">
            <a:spLocks noGrp="1"/>
          </p:cNvSpPr>
          <p:nvPr>
            <p:ph idx="1"/>
          </p:nvPr>
        </p:nvSpPr>
        <p:spPr>
          <a:xfrm>
            <a:off x="5135270" y="109501"/>
            <a:ext cx="6472307" cy="5230368"/>
          </a:xfrm>
          <a:prstGeom prst="rect">
            <a:avLst/>
          </a:prstGeom>
        </p:spPr>
        <p:txBody>
          <a:bodyPr vert="horz" lIns="91440" tIns="45720" rIns="91440" bIns="45720" rtlCol="0" anchor="ctr">
            <a:normAutofit/>
          </a:bodyPr>
          <a:lstStyle/>
          <a:p>
            <a:pPr marL="0" lvl="0" indent="0">
              <a:spcBef>
                <a:spcPct val="20000"/>
              </a:spcBef>
              <a:buNone/>
            </a:pPr>
            <a:r>
              <a:rPr lang="en-US" sz="1800" b="1" dirty="0">
                <a:solidFill>
                  <a:schemeClr val="tx2"/>
                </a:solidFill>
                <a:latin typeface="Calibri Light" panose="020F0302020204030204" pitchFamily="34" charset="0"/>
                <a:cs typeface="Calibri Light" panose="020F0302020204030204" pitchFamily="34" charset="0"/>
              </a:rPr>
              <a:t>COVID-19 impact on local economy </a:t>
            </a:r>
            <a:r>
              <a:rPr lang="en-US" sz="1800" b="1">
                <a:solidFill>
                  <a:schemeClr val="tx2"/>
                </a:solidFill>
                <a:latin typeface="Calibri Light" panose="020F0302020204030204" pitchFamily="34" charset="0"/>
                <a:cs typeface="Calibri Light" panose="020F0302020204030204" pitchFamily="34" charset="0"/>
              </a:rPr>
              <a:t>in Kisela Vod</a:t>
            </a:r>
            <a:r>
              <a:rPr lang="en-US" sz="1800">
                <a:solidFill>
                  <a:schemeClr val="tx2"/>
                </a:solidFill>
                <a:latin typeface="Calibri Light" panose="020F0302020204030204" pitchFamily="34" charset="0"/>
                <a:cs typeface="Calibri Light" panose="020F0302020204030204" pitchFamily="34" charset="0"/>
              </a:rPr>
              <a:t>a</a:t>
            </a:r>
            <a:endParaRPr lang="en-US" sz="1800" dirty="0">
              <a:solidFill>
                <a:schemeClr val="tx2"/>
              </a:solidFill>
              <a:latin typeface="Calibri Light" panose="020F0302020204030204" pitchFamily="34" charset="0"/>
              <a:cs typeface="Calibri Light" panose="020F0302020204030204" pitchFamily="34" charset="0"/>
            </a:endParaRPr>
          </a:p>
          <a:p>
            <a:pPr marL="457200" lvl="0" indent="-457200">
              <a:spcBef>
                <a:spcPct val="20000"/>
              </a:spcBef>
              <a:buFont typeface="Arial" pitchFamily="34" charset="0"/>
              <a:buChar char="•"/>
            </a:pPr>
            <a:r>
              <a:rPr lang="en-US" sz="1800" dirty="0">
                <a:solidFill>
                  <a:schemeClr val="tx2"/>
                </a:solidFill>
                <a:latin typeface="Calibri Light" panose="020F0302020204030204" pitchFamily="34" charset="0"/>
                <a:cs typeface="Calibri Light" panose="020F0302020204030204" pitchFamily="34" charset="0"/>
              </a:rPr>
              <a:t>Potential  Losers (Manufacturing industry, Wholesale and retail trade, Construction &amp; Real Estate, Education)</a:t>
            </a:r>
          </a:p>
          <a:p>
            <a:pPr marL="457200" lvl="0" indent="-457200">
              <a:spcBef>
                <a:spcPct val="20000"/>
              </a:spcBef>
              <a:buFont typeface="Arial" pitchFamily="34" charset="0"/>
              <a:buChar char="•"/>
            </a:pPr>
            <a:r>
              <a:rPr lang="en-US" sz="1800" dirty="0">
                <a:solidFill>
                  <a:schemeClr val="tx2"/>
                </a:solidFill>
                <a:latin typeface="Calibri Light" panose="020F0302020204030204" pitchFamily="34" charset="0"/>
                <a:cs typeface="Calibri Light" panose="020F0302020204030204" pitchFamily="34" charset="0"/>
              </a:rPr>
              <a:t>Potential Winners (Medical supplies &amp; services, Food processing &amp; supermarkets, E-commerce, ICT)</a:t>
            </a:r>
          </a:p>
          <a:p>
            <a:pPr marL="457200" indent="-457200">
              <a:spcBef>
                <a:spcPct val="20000"/>
              </a:spcBef>
              <a:buFont typeface="Arial" pitchFamily="34" charset="0"/>
              <a:buChar char="•"/>
            </a:pPr>
            <a:r>
              <a:rPr lang="en-US" sz="1800" dirty="0">
                <a:solidFill>
                  <a:schemeClr val="tx2"/>
                </a:solidFill>
                <a:latin typeface="Calibri Light" panose="020F0302020204030204" pitchFamily="34" charset="0"/>
                <a:cs typeface="Calibri Light" panose="020F0302020204030204" pitchFamily="34" charset="0"/>
              </a:rPr>
              <a:t>Local business          less income             job losses           lower household and business spending</a:t>
            </a:r>
          </a:p>
          <a:p>
            <a:pPr marL="457200" indent="-457200">
              <a:spcBef>
                <a:spcPct val="20000"/>
              </a:spcBef>
              <a:buFont typeface="Arial" pitchFamily="34" charset="0"/>
              <a:buChar char="•"/>
            </a:pPr>
            <a:r>
              <a:rPr lang="en-US" sz="1800" dirty="0">
                <a:solidFill>
                  <a:schemeClr val="tx2"/>
                </a:solidFill>
                <a:latin typeface="Calibri Light" panose="020F0302020204030204" pitchFamily="34" charset="0"/>
                <a:cs typeface="Calibri Light" panose="020F0302020204030204" pitchFamily="34" charset="0"/>
              </a:rPr>
              <a:t>Lower external demand from the EU          negatively affect the economy, especially the exports</a:t>
            </a:r>
          </a:p>
          <a:p>
            <a:pPr marL="457200" indent="-457200">
              <a:spcBef>
                <a:spcPct val="20000"/>
              </a:spcBef>
            </a:pPr>
            <a:endParaRPr lang="en-US" sz="1800" dirty="0">
              <a:solidFill>
                <a:schemeClr val="tx2"/>
              </a:solidFill>
              <a:latin typeface="Calibri Light" panose="020F0302020204030204" pitchFamily="34" charset="0"/>
              <a:cs typeface="Calibri Light" panose="020F0302020204030204" pitchFamily="34" charset="0"/>
            </a:endParaRPr>
          </a:p>
          <a:p>
            <a:pPr marL="457200" lvl="0" indent="-457200">
              <a:spcBef>
                <a:spcPct val="20000"/>
              </a:spcBef>
            </a:pPr>
            <a:endParaRPr lang="en-US" sz="1800" dirty="0">
              <a:solidFill>
                <a:schemeClr val="tx2"/>
              </a:solidFill>
              <a:latin typeface="Calibri Light" panose="020F0302020204030204" pitchFamily="34" charset="0"/>
              <a:cs typeface="Calibri Light" panose="020F0302020204030204" pitchFamily="34" charset="0"/>
            </a:endParaRPr>
          </a:p>
          <a:p>
            <a:pPr marL="457200" lvl="0" indent="-457200">
              <a:spcBef>
                <a:spcPct val="20000"/>
              </a:spcBef>
              <a:buFont typeface="Arial" pitchFamily="34" charset="0"/>
              <a:buChar char="•"/>
            </a:pPr>
            <a:endParaRPr lang="en-US" sz="1800" dirty="0">
              <a:solidFill>
                <a:schemeClr val="tx2"/>
              </a:solidFill>
              <a:latin typeface="Calibri Light" panose="020F0302020204030204" pitchFamily="34" charset="0"/>
              <a:cs typeface="Calibri Light" panose="020F0302020204030204" pitchFamily="34" charset="0"/>
            </a:endParaRPr>
          </a:p>
          <a:p>
            <a:pPr marL="457200" lvl="0" indent="-457200">
              <a:spcBef>
                <a:spcPct val="20000"/>
              </a:spcBef>
            </a:pPr>
            <a:endParaRPr lang="en-US" sz="1800" dirty="0">
              <a:solidFill>
                <a:schemeClr val="tx2"/>
              </a:solidFill>
              <a:latin typeface="Calibri Light" panose="020F0302020204030204" pitchFamily="34" charset="0"/>
              <a:cs typeface="Calibri Light" panose="020F0302020204030204" pitchFamily="34" charset="0"/>
            </a:endParaRPr>
          </a:p>
          <a:p>
            <a:pPr marL="342900" lvl="0" indent="-342900">
              <a:spcBef>
                <a:spcPct val="20000"/>
              </a:spcBef>
              <a:buFont typeface="Arial" pitchFamily="34" charset="0"/>
              <a:buChar char="•"/>
            </a:pPr>
            <a:endParaRPr lang="en-US" sz="1800" b="1" dirty="0">
              <a:solidFill>
                <a:schemeClr val="tx2"/>
              </a:solidFill>
              <a:latin typeface="Calibri Light" panose="020F0302020204030204" pitchFamily="34" charset="0"/>
              <a:cs typeface="Calibri Light" panose="020F0302020204030204" pitchFamily="34" charset="0"/>
            </a:endParaRPr>
          </a:p>
          <a:p>
            <a:pPr marL="457200" lvl="0" indent="-457200">
              <a:spcBef>
                <a:spcPct val="20000"/>
              </a:spcBef>
              <a:buFont typeface="+mj-lt"/>
              <a:buAutoNum type="arabicPeriod"/>
            </a:pPr>
            <a:endParaRPr lang="en-US" sz="1800" dirty="0">
              <a:solidFill>
                <a:schemeClr val="tx2"/>
              </a:solidFill>
              <a:latin typeface="Calibri Light" panose="020F0302020204030204" pitchFamily="34" charset="0"/>
              <a:cs typeface="Calibri Light" panose="020F0302020204030204" pitchFamily="34" charset="0"/>
            </a:endParaRPr>
          </a:p>
          <a:p>
            <a:pPr marL="342900" lvl="0" indent="-342900">
              <a:spcBef>
                <a:spcPct val="20000"/>
              </a:spcBef>
            </a:pPr>
            <a:endParaRPr lang="en-US" sz="1800" dirty="0">
              <a:solidFill>
                <a:schemeClr val="tx2"/>
              </a:solidFill>
              <a:latin typeface="Calibri Light" panose="020F0302020204030204" pitchFamily="34" charset="0"/>
              <a:cs typeface="Calibri Light" panose="020F0302020204030204" pitchFamily="34" charset="0"/>
            </a:endParaRPr>
          </a:p>
          <a:p>
            <a:pPr marL="342900" marR="0" lvl="0" indent="-342900" defTabSz="914400" rtl="0" eaLnBrk="1" fontAlgn="auto" latinLnBrk="0" hangingPunct="1">
              <a:spcBef>
                <a:spcPct val="20000"/>
              </a:spcBef>
              <a:spcAft>
                <a:spcPts val="0"/>
              </a:spcAft>
              <a:buClrTx/>
              <a:buSzTx/>
              <a:buFont typeface="Arial" panose="020B0604020202020204" pitchFamily="34" charset="0"/>
              <a:buChar char="•"/>
              <a:tabLst/>
              <a:defRPr/>
            </a:pPr>
            <a:endParaRPr kumimoji="0" lang="mk-MK" sz="18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endParaRPr>
          </a:p>
        </p:txBody>
      </p:sp>
      <p:sp>
        <p:nvSpPr>
          <p:cNvPr id="5" name="Right Arrow 10">
            <a:extLst>
              <a:ext uri="{FF2B5EF4-FFF2-40B4-BE49-F238E27FC236}">
                <a16:creationId xmlns:a16="http://schemas.microsoft.com/office/drawing/2014/main" id="{F8E2DA53-9512-4C14-9454-15C9F47E6AFA}"/>
              </a:ext>
            </a:extLst>
          </p:cNvPr>
          <p:cNvSpPr/>
          <p:nvPr/>
        </p:nvSpPr>
        <p:spPr>
          <a:xfrm>
            <a:off x="9046376" y="2317549"/>
            <a:ext cx="443429" cy="162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10">
            <a:extLst>
              <a:ext uri="{FF2B5EF4-FFF2-40B4-BE49-F238E27FC236}">
                <a16:creationId xmlns:a16="http://schemas.microsoft.com/office/drawing/2014/main" id="{650B05A4-5CCB-439F-98DA-E1A0CF48054D}"/>
              </a:ext>
            </a:extLst>
          </p:cNvPr>
          <p:cNvSpPr/>
          <p:nvPr/>
        </p:nvSpPr>
        <p:spPr>
          <a:xfrm>
            <a:off x="10219046" y="1737492"/>
            <a:ext cx="443429" cy="162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10">
            <a:extLst>
              <a:ext uri="{FF2B5EF4-FFF2-40B4-BE49-F238E27FC236}">
                <a16:creationId xmlns:a16="http://schemas.microsoft.com/office/drawing/2014/main" id="{D038A37A-7404-4194-A084-ED7C98167F49}"/>
              </a:ext>
            </a:extLst>
          </p:cNvPr>
          <p:cNvSpPr/>
          <p:nvPr/>
        </p:nvSpPr>
        <p:spPr>
          <a:xfrm>
            <a:off x="7060940" y="1737493"/>
            <a:ext cx="443429" cy="162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10">
            <a:extLst>
              <a:ext uri="{FF2B5EF4-FFF2-40B4-BE49-F238E27FC236}">
                <a16:creationId xmlns:a16="http://schemas.microsoft.com/office/drawing/2014/main" id="{45E17F50-70FE-4DDB-9BBB-D37603259365}"/>
              </a:ext>
            </a:extLst>
          </p:cNvPr>
          <p:cNvSpPr/>
          <p:nvPr/>
        </p:nvSpPr>
        <p:spPr>
          <a:xfrm>
            <a:off x="8684979" y="1737492"/>
            <a:ext cx="443429" cy="162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2">
            <a:extLst>
              <a:ext uri="{FF2B5EF4-FFF2-40B4-BE49-F238E27FC236}">
                <a16:creationId xmlns:a16="http://schemas.microsoft.com/office/drawing/2014/main" id="{D1F2B153-C4E8-43C9-B6B9-DEA07EBBC277}"/>
              </a:ext>
            </a:extLst>
          </p:cNvPr>
          <p:cNvSpPr txBox="1">
            <a:spLocks/>
          </p:cNvSpPr>
          <p:nvPr/>
        </p:nvSpPr>
        <p:spPr>
          <a:xfrm>
            <a:off x="5135575" y="2904148"/>
            <a:ext cx="6997746" cy="4144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tx2"/>
                </a:solidFill>
                <a:effectLst>
                  <a:outerShdw blurRad="38100" dist="38100" dir="2700000" algn="tl">
                    <a:srgbClr val="000000">
                      <a:alpha val="43137"/>
                    </a:srgbClr>
                  </a:outerShdw>
                </a:effectLst>
                <a:latin typeface="+mj-lt"/>
              </a:rPr>
              <a:t>Recommendations:</a:t>
            </a:r>
          </a:p>
          <a:p>
            <a:pPr>
              <a:buFont typeface="Wingdings" panose="05000000000000000000" pitchFamily="2" charset="2"/>
              <a:buChar char="ü"/>
            </a:pPr>
            <a:r>
              <a:rPr lang="en-US" sz="1800" dirty="0">
                <a:solidFill>
                  <a:schemeClr val="tx2"/>
                </a:solidFill>
                <a:latin typeface="+mj-lt"/>
              </a:rPr>
              <a:t>Maintaining a good balance between expenditures and available resources (revenues in short, medium and long run)</a:t>
            </a:r>
          </a:p>
          <a:p>
            <a:pPr>
              <a:buFont typeface="Wingdings" panose="05000000000000000000" pitchFamily="2" charset="2"/>
              <a:buChar char="ü"/>
            </a:pPr>
            <a:r>
              <a:rPr lang="en-US" sz="1800" dirty="0">
                <a:solidFill>
                  <a:schemeClr val="tx2"/>
                </a:solidFill>
                <a:latin typeface="+mj-lt"/>
              </a:rPr>
              <a:t>Further increase of own-source capital revenues (land development fee)</a:t>
            </a:r>
          </a:p>
          <a:p>
            <a:pPr>
              <a:buFont typeface="Wingdings" panose="05000000000000000000" pitchFamily="2" charset="2"/>
              <a:buChar char="ü"/>
            </a:pPr>
            <a:r>
              <a:rPr lang="en-US" sz="1800" dirty="0">
                <a:solidFill>
                  <a:schemeClr val="tx2"/>
                </a:solidFill>
                <a:latin typeface="+mj-lt"/>
              </a:rPr>
              <a:t>Further increase of own-source capital revenues (revenues from selling assets)</a:t>
            </a:r>
          </a:p>
          <a:p>
            <a:pPr>
              <a:buFont typeface="Wingdings" panose="05000000000000000000" pitchFamily="2" charset="2"/>
              <a:buChar char="ü"/>
            </a:pPr>
            <a:r>
              <a:rPr lang="en-US" sz="1800" dirty="0">
                <a:solidFill>
                  <a:schemeClr val="tx2"/>
                </a:solidFill>
                <a:latin typeface="+mj-lt"/>
              </a:rPr>
              <a:t>Faster completion of the legalization process</a:t>
            </a:r>
          </a:p>
          <a:p>
            <a:pPr>
              <a:buFont typeface="Wingdings" panose="05000000000000000000" pitchFamily="2" charset="2"/>
              <a:buChar char="ü"/>
            </a:pPr>
            <a:r>
              <a:rPr lang="en-US" sz="1800" dirty="0">
                <a:solidFill>
                  <a:schemeClr val="tx2"/>
                </a:solidFill>
                <a:latin typeface="+mj-lt"/>
              </a:rPr>
              <a:t>Tax morale increase of the taxpayers</a:t>
            </a:r>
          </a:p>
          <a:p>
            <a:pPr>
              <a:buFont typeface="Wingdings" panose="05000000000000000000" pitchFamily="2" charset="2"/>
              <a:buChar char="ü"/>
            </a:pPr>
            <a:r>
              <a:rPr lang="en-US" sz="1800" dirty="0">
                <a:solidFill>
                  <a:schemeClr val="tx2"/>
                </a:solidFill>
                <a:latin typeface="+mj-lt"/>
              </a:rPr>
              <a:t>Control of expenditures</a:t>
            </a:r>
          </a:p>
          <a:p>
            <a:pPr>
              <a:buFont typeface="Wingdings" panose="05000000000000000000" pitchFamily="2" charset="2"/>
              <a:buChar char="ü"/>
            </a:pPr>
            <a:r>
              <a:rPr lang="en-US" sz="1800" dirty="0">
                <a:solidFill>
                  <a:schemeClr val="tx2"/>
                </a:solidFill>
                <a:latin typeface="+mj-lt"/>
              </a:rPr>
              <a:t>Unpaid liabilities</a:t>
            </a:r>
          </a:p>
          <a:p>
            <a:pPr>
              <a:buFont typeface="Wingdings" panose="05000000000000000000" pitchFamily="2" charset="2"/>
              <a:buChar char="ü"/>
            </a:pPr>
            <a:r>
              <a:rPr lang="en-US" sz="1800" dirty="0">
                <a:solidFill>
                  <a:schemeClr val="tx2"/>
                </a:solidFill>
                <a:latin typeface="+mj-lt"/>
              </a:rPr>
              <a:t>Find additional revenue sources (grants and donations)</a:t>
            </a:r>
          </a:p>
          <a:p>
            <a:pPr marL="0" indent="0" algn="ctr">
              <a:buFont typeface="Arial" panose="020B0604020202020204" pitchFamily="34" charset="0"/>
              <a:buNone/>
            </a:pPr>
            <a:endParaRPr lang="en-US" sz="1800" b="1" dirty="0">
              <a:latin typeface="+mj-lt"/>
            </a:endParaRPr>
          </a:p>
          <a:p>
            <a:pPr marL="0" indent="0" algn="ctr"/>
            <a:endParaRPr lang="mk-MK" sz="1800" dirty="0">
              <a:latin typeface="+mj-lt"/>
            </a:endParaRPr>
          </a:p>
          <a:p>
            <a:pPr marL="0" indent="0" algn="ctr">
              <a:buFont typeface="Arial" panose="020B0604020202020204" pitchFamily="34" charset="0"/>
              <a:buNone/>
            </a:pPr>
            <a:endParaRPr lang="mk-MK" sz="1800" dirty="0">
              <a:latin typeface="+mj-lt"/>
            </a:endParaRPr>
          </a:p>
          <a:p>
            <a:pPr marL="0" indent="0" algn="ctr">
              <a:buFont typeface="Arial" panose="020B0604020202020204" pitchFamily="34" charset="0"/>
              <a:buNone/>
            </a:pPr>
            <a:endParaRPr lang="mk-MK" sz="1800" dirty="0">
              <a:latin typeface="+mj-lt"/>
            </a:endParaRPr>
          </a:p>
          <a:p>
            <a:pPr marL="0" indent="0" algn="ctr">
              <a:buFont typeface="Arial" panose="020B0604020202020204" pitchFamily="34" charset="0"/>
              <a:buNone/>
            </a:pPr>
            <a:endParaRPr lang="en-US" sz="1800" dirty="0">
              <a:latin typeface="+mj-lt"/>
              <a:ea typeface="Cambria" panose="02040503050406030204" pitchFamily="18" charset="0"/>
            </a:endParaRPr>
          </a:p>
          <a:p>
            <a:pPr marL="0" indent="0" algn="ctr">
              <a:buFont typeface="Arial" panose="020B0604020202020204" pitchFamily="34" charset="0"/>
              <a:buNone/>
            </a:pPr>
            <a:endParaRPr lang="en-US" sz="1800" dirty="0">
              <a:latin typeface="+mj-lt"/>
              <a:ea typeface="Cambria" panose="02040503050406030204" pitchFamily="18" charset="0"/>
            </a:endParaRPr>
          </a:p>
          <a:p>
            <a:pPr marL="0" indent="0" algn="ctr">
              <a:buFont typeface="Arial" panose="020B0604020202020204" pitchFamily="34" charset="0"/>
              <a:buNone/>
            </a:pPr>
            <a:endParaRPr lang="en-US" sz="1800" dirty="0">
              <a:latin typeface="+mj-lt"/>
            </a:endParaRPr>
          </a:p>
          <a:p>
            <a:pPr marL="0" indent="0" algn="ctr">
              <a:buFont typeface="Arial" panose="020B0604020202020204" pitchFamily="34" charset="0"/>
              <a:buNone/>
            </a:pPr>
            <a:endParaRPr lang="en-US" sz="1800" dirty="0">
              <a:latin typeface="+mj-lt"/>
            </a:endParaRPr>
          </a:p>
          <a:p>
            <a:pPr marL="0" indent="0" algn="ctr">
              <a:buFont typeface="Arial" panose="020B0604020202020204" pitchFamily="34" charset="0"/>
              <a:buNone/>
            </a:pPr>
            <a:endParaRPr lang="en-US" sz="1800" dirty="0">
              <a:latin typeface="+mj-lt"/>
            </a:endParaRPr>
          </a:p>
        </p:txBody>
      </p:sp>
      <p:pic>
        <p:nvPicPr>
          <p:cNvPr id="3" name="Picture 2">
            <a:extLst>
              <a:ext uri="{FF2B5EF4-FFF2-40B4-BE49-F238E27FC236}">
                <a16:creationId xmlns:a16="http://schemas.microsoft.com/office/drawing/2014/main" id="{B7EF16F2-EC4C-4C76-8C14-41DB6B8F8C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99" y="1349196"/>
            <a:ext cx="3194304" cy="2127504"/>
          </a:xfrm>
          <a:prstGeom prst="rect">
            <a:avLst/>
          </a:prstGeom>
          <a:ln>
            <a:noFill/>
          </a:ln>
          <a:effectLst>
            <a:softEdge rad="112500"/>
          </a:effectLst>
        </p:spPr>
      </p:pic>
      <p:pic>
        <p:nvPicPr>
          <p:cNvPr id="10" name="Picture 9" descr="A picture containing text, sky, outdoor, mountain&#10;&#10;Description automatically generated">
            <a:extLst>
              <a:ext uri="{FF2B5EF4-FFF2-40B4-BE49-F238E27FC236}">
                <a16:creationId xmlns:a16="http://schemas.microsoft.com/office/drawing/2014/main" id="{C1890EAE-16BD-4800-8699-2E360D47D91D}"/>
              </a:ext>
            </a:extLst>
          </p:cNvPr>
          <p:cNvPicPr>
            <a:picLocks noChangeAspect="1"/>
          </p:cNvPicPr>
          <p:nvPr/>
        </p:nvPicPr>
        <p:blipFill rotWithShape="1">
          <a:blip r:embed="rId3">
            <a:extLst>
              <a:ext uri="{28A0092B-C50C-407E-A947-70E740481C1C}">
                <a14:useLocalDpi xmlns:a14="http://schemas.microsoft.com/office/drawing/2010/main" val="0"/>
              </a:ext>
            </a:extLst>
          </a:blip>
          <a:srcRect l="7500" t="11195"/>
          <a:stretch/>
        </p:blipFill>
        <p:spPr>
          <a:xfrm>
            <a:off x="814926" y="3425225"/>
            <a:ext cx="3194303" cy="2048939"/>
          </a:xfrm>
          <a:prstGeom prst="rect">
            <a:avLst/>
          </a:prstGeom>
          <a:ln>
            <a:noFill/>
          </a:ln>
          <a:effectLst>
            <a:softEdge rad="112500"/>
          </a:effectLst>
        </p:spPr>
      </p:pic>
    </p:spTree>
    <p:extLst>
      <p:ext uri="{BB962C8B-B14F-4D97-AF65-F5344CB8AC3E}">
        <p14:creationId xmlns:p14="http://schemas.microsoft.com/office/powerpoint/2010/main" val="1757404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FFE3FCBC-7D5C-4FE3-9AF4-4A531A700081}"/>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MFSA Resources</a:t>
            </a:r>
          </a:p>
        </p:txBody>
      </p:sp>
      <p:sp>
        <p:nvSpPr>
          <p:cNvPr id="3" name="Content Placeholder 2">
            <a:extLst>
              <a:ext uri="{FF2B5EF4-FFF2-40B4-BE49-F238E27FC236}">
                <a16:creationId xmlns:a16="http://schemas.microsoft.com/office/drawing/2014/main" id="{256DE2AC-9487-4582-9E90-965B16A5116C}"/>
              </a:ext>
            </a:extLst>
          </p:cNvPr>
          <p:cNvSpPr>
            <a:spLocks noGrp="1"/>
          </p:cNvSpPr>
          <p:nvPr>
            <p:ph idx="1"/>
          </p:nvPr>
        </p:nvSpPr>
        <p:spPr>
          <a:xfrm>
            <a:off x="5558319" y="804672"/>
            <a:ext cx="5835105" cy="5230368"/>
          </a:xfrm>
        </p:spPr>
        <p:txBody>
          <a:bodyPr anchor="ctr">
            <a:normAutofit/>
          </a:bodyPr>
          <a:lstStyle/>
          <a:p>
            <a:r>
              <a:rPr lang="en-US" sz="1800" dirty="0">
                <a:solidFill>
                  <a:schemeClr val="tx2"/>
                </a:solidFill>
                <a:latin typeface="Calibri Light" panose="020F0302020204030204" pitchFamily="34" charset="0"/>
                <a:cs typeface="Calibri Light" panose="020F0302020204030204" pitchFamily="34" charset="0"/>
              </a:rPr>
              <a:t>Resources on UPP and MFSA:</a:t>
            </a:r>
          </a:p>
          <a:p>
            <a:pPr marL="0" indent="0">
              <a:buNone/>
            </a:pPr>
            <a:r>
              <a:rPr lang="en-US" sz="1800" dirty="0">
                <a:solidFill>
                  <a:schemeClr val="tx2"/>
                </a:solidFill>
                <a:latin typeface="Calibri Light" panose="020F0302020204030204" pitchFamily="34" charset="0"/>
                <a:cs typeface="Calibri Light" panose="020F0302020204030204" pitchFamily="34" charset="0"/>
                <a:hlinkClick r:id="rId2"/>
              </a:rPr>
              <a:t>http://www.seecities.eu/seecities.eu/MFSA</a:t>
            </a:r>
            <a:r>
              <a:rPr lang="en-US" sz="1800" dirty="0">
                <a:solidFill>
                  <a:schemeClr val="tx2"/>
                </a:solidFill>
                <a:latin typeface="Calibri Light" panose="020F0302020204030204" pitchFamily="34" charset="0"/>
                <a:cs typeface="Calibri Light" panose="020F0302020204030204" pitchFamily="34" charset="0"/>
              </a:rPr>
              <a:t> </a:t>
            </a:r>
          </a:p>
          <a:p>
            <a:r>
              <a:rPr lang="en-US" sz="1800" dirty="0">
                <a:solidFill>
                  <a:schemeClr val="tx2"/>
                </a:solidFill>
                <a:latin typeface="Calibri Light" panose="020F0302020204030204" pitchFamily="34" charset="0"/>
                <a:cs typeface="Calibri Light" panose="020F0302020204030204" pitchFamily="34" charset="0"/>
              </a:rPr>
              <a:t>MFSA Learning program:</a:t>
            </a:r>
          </a:p>
          <a:p>
            <a:pPr marL="0" indent="0">
              <a:buNone/>
            </a:pPr>
            <a:r>
              <a:rPr lang="en-US" sz="1800" dirty="0">
                <a:solidFill>
                  <a:schemeClr val="tx2"/>
                </a:solidFill>
                <a:latin typeface="Calibri Light" panose="020F0302020204030204" pitchFamily="34" charset="0"/>
                <a:cs typeface="Calibri Light" panose="020F0302020204030204" pitchFamily="34" charset="0"/>
                <a:hlinkClick r:id="rId3"/>
              </a:rPr>
              <a:t>https://olc.worldbank.org/content/municipal-finances-learning-program-local-governments-self-paced</a:t>
            </a:r>
            <a:r>
              <a:rPr lang="en-US" sz="1800" dirty="0">
                <a:solidFill>
                  <a:schemeClr val="tx2"/>
                </a:solidFill>
                <a:latin typeface="Calibri Light" panose="020F0302020204030204" pitchFamily="34" charset="0"/>
                <a:cs typeface="Calibri Light" panose="020F0302020204030204" pitchFamily="34" charset="0"/>
              </a:rPr>
              <a:t> </a:t>
            </a:r>
          </a:p>
          <a:p>
            <a:r>
              <a:rPr lang="en-US" sz="1800" dirty="0">
                <a:solidFill>
                  <a:schemeClr val="tx2"/>
                </a:solidFill>
                <a:latin typeface="Calibri Light" panose="020F0302020204030204" pitchFamily="34" charset="0"/>
                <a:cs typeface="Calibri Light" panose="020F0302020204030204" pitchFamily="34" charset="0"/>
              </a:rPr>
              <a:t>Municipal Finances: A Handbook for Local Governments</a:t>
            </a:r>
          </a:p>
          <a:p>
            <a:pPr marL="0" indent="0">
              <a:buNone/>
            </a:pPr>
            <a:r>
              <a:rPr lang="en-US" sz="1800" dirty="0">
                <a:solidFill>
                  <a:schemeClr val="tx2"/>
                </a:solidFill>
                <a:latin typeface="Calibri Light" panose="020F0302020204030204" pitchFamily="34" charset="0"/>
                <a:cs typeface="Calibri Light" panose="020F0302020204030204" pitchFamily="34" charset="0"/>
                <a:hlinkClick r:id="rId4"/>
              </a:rPr>
              <a:t>https://openknowledge.worldbank.org/handle/10986/18725</a:t>
            </a:r>
            <a:r>
              <a:rPr lang="en-US" sz="1800" dirty="0">
                <a:solidFill>
                  <a:schemeClr val="tx2"/>
                </a:solidFill>
                <a:latin typeface="Calibri Light" panose="020F0302020204030204" pitchFamily="34" charset="0"/>
                <a:cs typeface="Calibri Light" panose="020F0302020204030204" pitchFamily="34" charset="0"/>
              </a:rPr>
              <a:t> </a:t>
            </a:r>
          </a:p>
          <a:p>
            <a:r>
              <a:rPr lang="en-US" sz="1800" dirty="0">
                <a:solidFill>
                  <a:schemeClr val="tx2"/>
                </a:solidFill>
                <a:latin typeface="Calibri Light" panose="020F0302020204030204" pitchFamily="34" charset="0"/>
                <a:cs typeface="Calibri Light" panose="020F0302020204030204" pitchFamily="34" charset="0"/>
              </a:rPr>
              <a:t>Better Cities, Better World: A Handbook on Local Government Self Assessment</a:t>
            </a:r>
          </a:p>
          <a:p>
            <a:pPr marL="0" indent="0">
              <a:buNone/>
            </a:pPr>
            <a:r>
              <a:rPr lang="en-US" sz="1800" dirty="0">
                <a:solidFill>
                  <a:schemeClr val="tx2"/>
                </a:solidFill>
                <a:latin typeface="Calibri Light" panose="020F0302020204030204" pitchFamily="34" charset="0"/>
                <a:cs typeface="Calibri Light" panose="020F0302020204030204" pitchFamily="34" charset="0"/>
                <a:hlinkClick r:id="rId5"/>
              </a:rPr>
              <a:t>https://openknowledge.worldbank.org/handle/10986/32120</a:t>
            </a:r>
            <a:r>
              <a:rPr lang="en-US" sz="1800" dirty="0">
                <a:solidFill>
                  <a:schemeClr val="tx2"/>
                </a:solidFill>
                <a:latin typeface="Calibri Light" panose="020F0302020204030204" pitchFamily="34" charset="0"/>
                <a:cs typeface="Calibri Light" panose="020F0302020204030204" pitchFamily="34" charset="0"/>
              </a:rPr>
              <a:t> </a:t>
            </a:r>
          </a:p>
          <a:p>
            <a:endParaRPr lang="en-US" sz="1800" dirty="0">
              <a:solidFill>
                <a:schemeClr val="tx2"/>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68862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604C3B73AE9943B737720A48E3AF7C" ma:contentTypeVersion="13" ma:contentTypeDescription="Create a new document." ma:contentTypeScope="" ma:versionID="ec4335e80b11d614f6c506e02c9016f3">
  <xsd:schema xmlns:xsd="http://www.w3.org/2001/XMLSchema" xmlns:xs="http://www.w3.org/2001/XMLSchema" xmlns:p="http://schemas.microsoft.com/office/2006/metadata/properties" xmlns:ns3="60c75bb3-2e3f-4394-b4f4-3e2677e21dfa" xmlns:ns4="9c83b91e-5ffe-420f-9ed1-9dac5903eaec" targetNamespace="http://schemas.microsoft.com/office/2006/metadata/properties" ma:root="true" ma:fieldsID="9d17136d57ba1d0f6e6e6affa5b7df93" ns3:_="" ns4:_="">
    <xsd:import namespace="60c75bb3-2e3f-4394-b4f4-3e2677e21dfa"/>
    <xsd:import namespace="9c83b91e-5ffe-420f-9ed1-9dac5903eae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c75bb3-2e3f-4394-b4f4-3e2677e21df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83b91e-5ffe-420f-9ed1-9dac5903eae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B917242-ECE2-49AD-AB60-DB8FF115DF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c75bb3-2e3f-4394-b4f4-3e2677e21dfa"/>
    <ds:schemaRef ds:uri="9c83b91e-5ffe-420f-9ed1-9dac5903ea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211F53-6D73-42EF-B346-C81B69867B8C}">
  <ds:schemaRefs>
    <ds:schemaRef ds:uri="http://schemas.microsoft.com/sharepoint/v3/contenttype/forms"/>
  </ds:schemaRefs>
</ds:datastoreItem>
</file>

<file path=customXml/itemProps3.xml><?xml version="1.0" encoding="utf-8"?>
<ds:datastoreItem xmlns:ds="http://schemas.openxmlformats.org/officeDocument/2006/customXml" ds:itemID="{1A382C99-9E16-474C-9CBA-1BA1F13BCF6E}">
  <ds:schemaRefs>
    <ds:schemaRef ds:uri="http://purl.org/dc/dcmitype/"/>
    <ds:schemaRef ds:uri="60c75bb3-2e3f-4394-b4f4-3e2677e21dfa"/>
    <ds:schemaRef ds:uri="http://schemas.microsoft.com/office/infopath/2007/PartnerControls"/>
    <ds:schemaRef ds:uri="http://schemas.microsoft.com/office/2006/documentManagement/types"/>
    <ds:schemaRef ds:uri="9c83b91e-5ffe-420f-9ed1-9dac5903eaec"/>
    <ds:schemaRef ds:uri="http://schemas.microsoft.com/office/2006/metadata/properties"/>
    <ds:schemaRef ds:uri="http://purl.org/dc/elements/1.1/"/>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1367</TotalTime>
  <Words>1144</Words>
  <Application>Microsoft Office PowerPoint</Application>
  <PresentationFormat>Widescreen</PresentationFormat>
  <Paragraphs>111</Paragraphs>
  <Slides>7</Slides>
  <Notes>0</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Wingdings</vt:lpstr>
      <vt:lpstr>Office Theme</vt:lpstr>
      <vt:lpstr>Lessons learned from municipalities using the Municipal Finance Self-Assessment (MFSA) to assess the potential impact of COVID-19 on local government finances</vt:lpstr>
      <vt:lpstr>What is MFSA?</vt:lpstr>
      <vt:lpstr>   Scenarios-building was used to assess the scale of the COVID-19 related impact to the local finances in LSGs and   Provide platform for introducing short-term to mid-term actions for the LSGs to mitigate the impact of the COVID-19 context on the LSGs finances and public services provision.</vt:lpstr>
      <vt:lpstr>Some of the recommendations </vt:lpstr>
      <vt:lpstr>Conclusions </vt:lpstr>
      <vt:lpstr>PowerPoint Presentation</vt:lpstr>
      <vt:lpstr>MFSA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learned from municipalities using the Municipal finance self-assessment (MFSA) to assess the COVID-19 impact on their local government finances</dc:title>
  <dc:creator>Marjan</dc:creator>
  <cp:lastModifiedBy>Kamelia Kemileva</cp:lastModifiedBy>
  <cp:revision>12</cp:revision>
  <dcterms:created xsi:type="dcterms:W3CDTF">2020-10-05T10:24:38Z</dcterms:created>
  <dcterms:modified xsi:type="dcterms:W3CDTF">2021-06-28T11:32:25Z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0x010100FD604C3B73AE9943B737720A48E3AF7C</vt:lpwstr>
  </property>
</Properties>
</file>