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0" r:id="rId5"/>
    <p:sldId id="324" r:id="rId6"/>
    <p:sldId id="4183" r:id="rId7"/>
    <p:sldId id="328" r:id="rId8"/>
    <p:sldId id="386" r:id="rId9"/>
    <p:sldId id="387" r:id="rId10"/>
    <p:sldId id="376" r:id="rId11"/>
    <p:sldId id="300" r:id="rId12"/>
    <p:sldId id="390" r:id="rId13"/>
    <p:sldId id="389" r:id="rId14"/>
    <p:sldId id="315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itchFamily="2" charset="0"/>
      <p:regular r:id="rId22"/>
      <p:bold r:id="rId23"/>
      <p:italic r:id="rId24"/>
      <p:boldItalic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koharayama" initials="a" lastIdx="1" clrIdx="0">
    <p:extLst>
      <p:ext uri="{19B8F6BF-5375-455C-9EA6-DF929625EA0E}">
        <p15:presenceInfo xmlns:p15="http://schemas.microsoft.com/office/powerpoint/2012/main" userId="akikoharay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DE"/>
    <a:srgbClr val="2D68A3"/>
    <a:srgbClr val="7FB6BA"/>
    <a:srgbClr val="8FA9BA"/>
    <a:srgbClr val="4A839A"/>
    <a:srgbClr val="5C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var Munavvarov" userId="ef398483-7614-45bb-8e60-7a5dd459a602" providerId="ADAL" clId="{683159E0-2980-4B0C-AFDC-FA204E9F6ABF}"/>
    <pc:docChg chg="modSld">
      <pc:chgData name="Anvar Munavvarov" userId="ef398483-7614-45bb-8e60-7a5dd459a602" providerId="ADAL" clId="{683159E0-2980-4B0C-AFDC-FA204E9F6ABF}" dt="2022-06-09T06:47:14.439" v="39" actId="6549"/>
      <pc:docMkLst>
        <pc:docMk/>
      </pc:docMkLst>
      <pc:sldChg chg="modSp mod">
        <pc:chgData name="Anvar Munavvarov" userId="ef398483-7614-45bb-8e60-7a5dd459a602" providerId="ADAL" clId="{683159E0-2980-4B0C-AFDC-FA204E9F6ABF}" dt="2022-06-09T06:47:14.439" v="39" actId="6549"/>
        <pc:sldMkLst>
          <pc:docMk/>
          <pc:sldMk cId="196378499" sldId="300"/>
        </pc:sldMkLst>
        <pc:spChg chg="mod">
          <ac:chgData name="Anvar Munavvarov" userId="ef398483-7614-45bb-8e60-7a5dd459a602" providerId="ADAL" clId="{683159E0-2980-4B0C-AFDC-FA204E9F6ABF}" dt="2022-06-09T06:47:14.439" v="39" actId="6549"/>
          <ac:spMkLst>
            <pc:docMk/>
            <pc:sldMk cId="196378499" sldId="300"/>
            <ac:spMk id="16" creationId="{D8A6CD0D-4458-4ACF-9E3F-A523F19052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E4535-0651-4AED-B251-B6F44C6EB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7D964-F97F-47B8-AF3D-35EDF5A69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8331-E3DB-4747-8EAE-0B86C58AFE6D}" type="datetimeFigureOut">
              <a:rPr lang="en-US" smtClean="0"/>
              <a:t>09/06/2022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B33F1-EB8F-4BFB-9334-7D1A01BEC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BEB22-A766-4915-BD14-C02E51E017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58D1-A145-4043-B846-9A2AF87E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6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4D81-D20D-4CFD-8220-FF884DD6BBB6}" type="datetimeFigureOut">
              <a:rPr lang="en-US" smtClean="0"/>
              <a:t>09/06/2022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36AE-FC2E-49E9-BD4E-93881FA2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1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3rd round of data collection the Health and FSCL cluster partially anonymized some partner names.  As a result, we were not able to calculate the distinct number of partner organizations and maintained the number from prior round of 3W.</a:t>
            </a:r>
          </a:p>
        </p:txBody>
      </p:sp>
    </p:spTree>
    <p:extLst>
      <p:ext uri="{BB962C8B-B14F-4D97-AF65-F5344CB8AC3E}">
        <p14:creationId xmlns:p14="http://schemas.microsoft.com/office/powerpoint/2010/main" val="10582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188D3-2107-4EA9-9549-954FCA6101D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55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scope and scale of destruction and displacement is unprecedented in speed and magnitude. More than 6.5M are displaced within the country and 3.6 have crossed into neighboring countries.</a:t>
            </a:r>
          </a:p>
        </p:txBody>
      </p:sp>
    </p:spTree>
    <p:extLst>
      <p:ext uri="{BB962C8B-B14F-4D97-AF65-F5344CB8AC3E}">
        <p14:creationId xmlns:p14="http://schemas.microsoft.com/office/powerpoint/2010/main" val="388815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CF31-F81F-4407-9DDE-5A061DE78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78679"/>
            <a:ext cx="4873752" cy="166199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goes here, even long one fits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49E1D67-A2E2-4509-BBE7-8DE701E8A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90757"/>
            <a:ext cx="5143501" cy="9906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68A8F-3C0D-48E3-AE84-3FE9764EE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37703"/>
            <a:ext cx="1371600" cy="53297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9BEDA9-F773-49B2-B94F-D76486D165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597679"/>
            <a:ext cx="4873625" cy="381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 GOES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2AF2F6B-EA6D-4C40-983F-307B436AF8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7384" y="4947381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partner logo or delete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27DE3-C372-4583-8537-412989EEAD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6400" y="4122612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partner logo or delete</a:t>
            </a:r>
          </a:p>
        </p:txBody>
      </p:sp>
    </p:spTree>
    <p:extLst>
      <p:ext uri="{BB962C8B-B14F-4D97-AF65-F5344CB8AC3E}">
        <p14:creationId xmlns:p14="http://schemas.microsoft.com/office/powerpoint/2010/main" val="12249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AC81C-9992-4F15-812E-19EF9BA71081}"/>
              </a:ext>
            </a:extLst>
          </p:cNvPr>
          <p:cNvCxnSpPr>
            <a:cxnSpLocks/>
          </p:cNvCxnSpPr>
          <p:nvPr/>
        </p:nvCxnSpPr>
        <p:spPr>
          <a:xfrm>
            <a:off x="3048000" y="0"/>
            <a:ext cx="0" cy="6858000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BFC92C7-43A8-4D61-8068-7BD212636402}"/>
              </a:ext>
            </a:extLst>
          </p:cNvPr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103B-8C9E-4AAC-8136-863DEFEC2C4B}"/>
              </a:ext>
            </a:extLst>
          </p:cNvPr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364BEA-D177-4D0C-8BC5-41304F4CB0B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499974-DF3E-4608-A7C3-5D3863480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99135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67824-299F-4735-B06A-49A1512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35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67824-299F-4735-B06A-49A1512AB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18AB8-D7BC-4EAF-953D-028E232E4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This is subtitle</a:t>
            </a:r>
          </a:p>
        </p:txBody>
      </p:sp>
      <p:sp>
        <p:nvSpPr>
          <p:cNvPr id="19" name="SmartArt Placeholder 18">
            <a:extLst>
              <a:ext uri="{FF2B5EF4-FFF2-40B4-BE49-F238E27FC236}">
                <a16:creationId xmlns:a16="http://schemas.microsoft.com/office/drawing/2014/main" id="{AAFD3E2D-1289-4B07-A18B-4B01536E9DF3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564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677A02-AF01-4F8F-93B6-3F0FC335E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3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4D5B3-8204-4E1A-8747-3C6A1E7F9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/>
              <a:t>Heading 2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2982FB-6F66-4EBD-857F-613174B20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48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677A02-AF01-4F8F-93B6-3F0FC335E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3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4D5B3-8204-4E1A-8747-3C6A1E7F9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/>
              <a:t>Heading 2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2982FB-6F66-4EBD-857F-613174B20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48863F-0041-48E2-8958-E4D33E377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This is subtitle</a:t>
            </a:r>
          </a:p>
        </p:txBody>
      </p:sp>
      <p:sp>
        <p:nvSpPr>
          <p:cNvPr id="10" name="SmartArt Placeholder 18">
            <a:extLst>
              <a:ext uri="{FF2B5EF4-FFF2-40B4-BE49-F238E27FC236}">
                <a16:creationId xmlns:a16="http://schemas.microsoft.com/office/drawing/2014/main" id="{F6F166EE-BF9D-47F4-BEAF-B568C109513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44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D9062-7D71-4E28-9652-20B7B212C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965" y="2764202"/>
            <a:ext cx="6654071" cy="132959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AN EXAMPLE WITH JUST A SIMPLE TEXT</a:t>
            </a:r>
          </a:p>
        </p:txBody>
      </p:sp>
    </p:spTree>
    <p:extLst>
      <p:ext uri="{BB962C8B-B14F-4D97-AF65-F5344CB8AC3E}">
        <p14:creationId xmlns:p14="http://schemas.microsoft.com/office/powerpoint/2010/main" val="94718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22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858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143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275644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06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882280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7C97E0F-4869-4E92-96BB-DC42767F96B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747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65983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4813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8005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1197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69B565-2362-4B7E-8014-9C8CF466E7E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C88A63-310F-465A-9642-562DF64B504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675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F6D2564-D3F7-4306-9932-FB9241B0F78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DAA2093E-8099-4E88-A774-EB213C81411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76E5B1BA-052C-4D77-99F0-C825D932BAC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231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9873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573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07552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6104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0197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784BFE5-D82C-4947-8264-E050D1AA1A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2637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8A7684F-6EDC-4A75-97B1-EB0CA1B548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0261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146877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83838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5770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8962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2154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4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1D10A52-ADE7-42E2-945E-8D149E6591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6799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50DE45-14EB-4015-AF24-979934BD2793}"/>
              </a:ext>
            </a:extLst>
          </p:cNvPr>
          <p:cNvCxnSpPr/>
          <p:nvPr userDrawn="1"/>
        </p:nvCxnSpPr>
        <p:spPr>
          <a:xfrm>
            <a:off x="3838909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C09EEAA-B0EA-43DF-96AA-06C8003C8E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8238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7B79C0-3FBE-461B-9CC6-D7B0C5E82F07}"/>
              </a:ext>
            </a:extLst>
          </p:cNvPr>
          <p:cNvCxnSpPr/>
          <p:nvPr userDrawn="1"/>
        </p:nvCxnSpPr>
        <p:spPr>
          <a:xfrm>
            <a:off x="7740348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5D96940-AAE9-4857-A834-9FFE8FC52FD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BE19D12A-AD43-48DC-ACA9-7374089625F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06739850-F2A5-420E-ACFE-3E92E438C63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33272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04040D8-BAAF-4E26-89BC-40D62DA188B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9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61A4ED-2362-4BF0-A576-E9E9FD91F1F4}"/>
              </a:ext>
            </a:extLst>
          </p:cNvPr>
          <p:cNvSpPr/>
          <p:nvPr/>
        </p:nvSpPr>
        <p:spPr>
          <a:xfrm>
            <a:off x="2908005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1F8B6-611E-4BFE-960A-F978FBBB1290}"/>
              </a:ext>
            </a:extLst>
          </p:cNvPr>
          <p:cNvSpPr txBox="1"/>
          <p:nvPr/>
        </p:nvSpPr>
        <p:spPr>
          <a:xfrm>
            <a:off x="2988679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22D6813-7E50-4EDB-B058-AD50EAF1BAE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353374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0494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679AA723-0B81-4E35-BD0B-E01216E475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12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8C7EAF04-23BA-46AD-B355-ED2A526567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144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D4819D-0875-41C3-8C9B-9B00D70BFCAE}"/>
              </a:ext>
            </a:extLst>
          </p:cNvPr>
          <p:cNvSpPr/>
          <p:nvPr userDrawn="1"/>
        </p:nvSpPr>
        <p:spPr>
          <a:xfrm>
            <a:off x="5638800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A1E53-7422-48E9-865A-B755B927270F}"/>
              </a:ext>
            </a:extLst>
          </p:cNvPr>
          <p:cNvSpPr txBox="1"/>
          <p:nvPr userDrawn="1"/>
        </p:nvSpPr>
        <p:spPr>
          <a:xfrm>
            <a:off x="5719474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E3777F8-4A79-42F4-8873-768A654090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4169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6BC2E1-2CC5-4CB4-8FBB-6918DFF99253}"/>
              </a:ext>
            </a:extLst>
          </p:cNvPr>
          <p:cNvSpPr/>
          <p:nvPr userDrawn="1"/>
        </p:nvSpPr>
        <p:spPr>
          <a:xfrm>
            <a:off x="8386478" y="2323466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E40CB-3A40-4C89-9F8B-85A2D56AE8C8}"/>
              </a:ext>
            </a:extLst>
          </p:cNvPr>
          <p:cNvSpPr txBox="1"/>
          <p:nvPr userDrawn="1"/>
        </p:nvSpPr>
        <p:spPr>
          <a:xfrm>
            <a:off x="8467152" y="2426723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D55B235-E468-460F-9E11-F0E4F043BD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1847" y="2387474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832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733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094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1455" y="274599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6732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868842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5297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5757407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67454" y="178621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9709564" y="249950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733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41094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ACAAB46-FDC8-4A20-90E9-531C9CC12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61455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1D10A52-ADE7-42E2-945E-8D149E6591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26732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50DE45-14EB-4015-AF24-979934BD2793}"/>
              </a:ext>
            </a:extLst>
          </p:cNvPr>
          <p:cNvCxnSpPr/>
          <p:nvPr userDrawn="1"/>
        </p:nvCxnSpPr>
        <p:spPr>
          <a:xfrm>
            <a:off x="1868842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C09EEAA-B0EA-43DF-96AA-06C8003C8E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6369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7B79C0-3FBE-461B-9CC6-D7B0C5E82F07}"/>
              </a:ext>
            </a:extLst>
          </p:cNvPr>
          <p:cNvCxnSpPr/>
          <p:nvPr userDrawn="1"/>
        </p:nvCxnSpPr>
        <p:spPr>
          <a:xfrm>
            <a:off x="5748479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A2D1D7B-3040-4D47-9C46-FDD4D249A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67454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304FE3-0A60-4A3F-AB03-E7261AC2556F}"/>
              </a:ext>
            </a:extLst>
          </p:cNvPr>
          <p:cNvCxnSpPr/>
          <p:nvPr userDrawn="1"/>
        </p:nvCxnSpPr>
        <p:spPr>
          <a:xfrm>
            <a:off x="9709564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4161ABC-2BEA-44B1-A12D-03169C2A6E2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69D8D0C-317E-42F2-A9DB-0CFE2A6CACD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DBA3FE4-D965-43D6-B258-F7619EB15FF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A5773E73-A1D6-454E-84C4-B04EAF804A4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2426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435D1CD9-3B7A-4AF5-A158-69DDEF65224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2292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161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eigh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18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0C65-08BE-4BBB-92AF-AF937DCE9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3039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BEC66-EDDF-4BB0-A261-45DD242E6C39}"/>
              </a:ext>
            </a:extLst>
          </p:cNvPr>
          <p:cNvCxnSpPr/>
          <p:nvPr userDrawn="1"/>
        </p:nvCxnSpPr>
        <p:spPr>
          <a:xfrm>
            <a:off x="1435149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7DDA50-1593-45FA-9F09-453C7E2B64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368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1DD13-E743-4B6F-A37C-740B632BACDF}"/>
              </a:ext>
            </a:extLst>
          </p:cNvPr>
          <p:cNvCxnSpPr/>
          <p:nvPr userDrawn="1"/>
        </p:nvCxnSpPr>
        <p:spPr>
          <a:xfrm>
            <a:off x="4332478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09A4D9-5C73-416B-A210-4A3EE0550E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9787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0D520-D79C-4CC8-9B0F-87542D9FBBA4}"/>
              </a:ext>
            </a:extLst>
          </p:cNvPr>
          <p:cNvCxnSpPr/>
          <p:nvPr userDrawn="1"/>
        </p:nvCxnSpPr>
        <p:spPr>
          <a:xfrm>
            <a:off x="7241897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8A7684F-6EDC-4A75-97B1-EB0CA1B548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753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19149D-608A-4DBA-BBFB-C62FBE8C42C5}"/>
              </a:ext>
            </a:extLst>
          </p:cNvPr>
          <p:cNvCxnSpPr>
            <a:cxnSpLocks/>
          </p:cNvCxnSpPr>
          <p:nvPr userDrawn="1"/>
        </p:nvCxnSpPr>
        <p:spPr>
          <a:xfrm>
            <a:off x="10140863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03F7C7-5E4F-4AF8-99FF-2ED5C80BC8F7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514137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B5803BC-F9B7-4ADF-8D9A-02BBBDCC249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2355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494C025-8E35-49F8-953C-A6B78A8942DA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933297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78EE201-6F6E-46E0-B2AC-D0570C83D61A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659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D119910-C2BA-448F-A936-5AD6C5E5BDFC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0492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D18228-7DF9-4AA8-8E4B-ACAEB217138B}"/>
              </a:ext>
            </a:extLst>
          </p:cNvPr>
          <p:cNvCxnSpPr/>
          <p:nvPr userDrawn="1"/>
        </p:nvCxnSpPr>
        <p:spPr>
          <a:xfrm>
            <a:off x="144703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1C0E600-AF65-4A9C-8697-73DEAC330A55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96035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9BFAC0-1F4F-4658-9661-E63535946031}"/>
              </a:ext>
            </a:extLst>
          </p:cNvPr>
          <p:cNvCxnSpPr/>
          <p:nvPr userDrawn="1"/>
        </p:nvCxnSpPr>
        <p:spPr>
          <a:xfrm>
            <a:off x="4338145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5351257-7534-4359-880A-C707BF193A9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99924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C8B278-7BE0-4809-B788-CD3C6A65223B}"/>
              </a:ext>
            </a:extLst>
          </p:cNvPr>
          <p:cNvCxnSpPr/>
          <p:nvPr userDrawn="1"/>
        </p:nvCxnSpPr>
        <p:spPr>
          <a:xfrm>
            <a:off x="724135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28F286C-0B55-4F09-A561-FB0E8C39C73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891989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CF01BA-7EAF-4F94-90F2-BC911402EACD}"/>
              </a:ext>
            </a:extLst>
          </p:cNvPr>
          <p:cNvCxnSpPr>
            <a:cxnSpLocks/>
          </p:cNvCxnSpPr>
          <p:nvPr userDrawn="1"/>
        </p:nvCxnSpPr>
        <p:spPr>
          <a:xfrm>
            <a:off x="10134099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1451F72-A88B-4072-822A-EDC4DCC7A7E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519804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A68EFC4-470A-4D36-A251-03AD7863CEBA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2300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5E9C8046-8366-484E-B700-22ED75058869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326212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8D019E7B-709D-4284-979F-CDB2471D8C6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C6022B30-F6EC-4B9D-8E6F-0203A143996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D26ED98-5F98-4464-B751-11AFDEE8BF6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E1796F94-B25F-4AFC-871F-83FE9F25A80A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052F23CF-9926-4181-B48F-03C7B0943B3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2E7776FC-9563-422A-B602-3A614F9B364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6CD68230-798C-443E-924E-9A116E31347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978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2" cy="4431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5991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570988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8637379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6E66371-0F1F-4C19-B884-33FFEF765AE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15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99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787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57674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773790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705459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B4AE0E28-DA57-4FD1-8C29-D137C334CA5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9603471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918112C-4556-4A79-A08A-FC2223708DE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2A12FE4-104E-470F-B3B7-A0BB563ECFC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63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7391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5183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784BFE5-D82C-4947-8264-E050D1AA1A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32976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54836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B85A036-9133-4A80-BA91-F7646A2CEE4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62627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B4AE0E28-DA57-4FD1-8C29-D137C334CA5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170419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4F70E09B-C439-49DB-899C-90886934B6B3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078212" y="2133599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F7E89F0-D1CC-4C3B-8964-8D357F17909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309B4C0-05F7-45E2-9FDF-D9589F6DE7A0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B27AE02-3B40-4058-A9BA-BB9522AA069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78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612648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0523B3-2788-43ED-912C-1199F31CEE8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E11B1A4-8682-46B4-B71D-639F6F283E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8008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488EE1EB-DAF4-4787-9A4F-AAF404E7D3F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09600" y="448056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FFBD9FC-F2B7-452F-A192-D58AA74A19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7514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D91565BC-C001-401E-8407-0786469597D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669288" y="2142744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E33FE37-BC3E-4B5D-944C-4FCB30F5CD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2529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1693ED5F-318F-4AF6-98D1-32506A321DB1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6665804" y="4498848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CF9E631E-DAB2-41F5-8C68-6AED40CDDE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52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4968743-86B1-46E5-B84C-9ACDB8ECFA9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1745" y="2123014"/>
            <a:ext cx="18288" cy="384048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51DF0A7-BF08-4147-AEF9-CB9E7855856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 flipH="1">
            <a:off x="3218797" y="1440312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A517586-3B0C-44F9-BB96-965159DD6F6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 rot="16200000" flipH="1">
            <a:off x="8972159" y="1440313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512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63999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765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84BE29B-5B08-4700-A4E8-2E37A91359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79832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C14EB9C5-F11C-4544-94C4-F04B82362F4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761647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D8AE800-FE4A-4F30-B08A-39A212D6398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26821E79-5750-4AA1-BC62-9E59B69CFDA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690413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7AE69DAB-A1CF-4426-86A2-1E53A38FBB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662159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20DB9F9-F78F-46B2-BBF6-BC0F6362F88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79DD72C-F9C5-4159-A75C-0B2CEE2858A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64714EC-73EC-40AB-BFE5-805ADDEE56A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42532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05DF546-13F8-4A25-856A-260C83F7778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44939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35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5797"/>
            <a:ext cx="10283838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424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EC3ECFD-ED5A-4A7A-9D2B-7267D7B1C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6C3A2D7-5AF5-4A30-BEF2-E2E2E689D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1616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FCCA60-85C8-4CB0-B86A-A6EDD856EF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2496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DE0FD0-2A71-405F-9C52-3EEDE15235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2593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ACAAB46-FDC8-4A20-90E9-531C9CC12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52688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84BE29B-5B08-4700-A4E8-2E37A91359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810144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C14EB9C5-F11C-4544-94C4-F04B82362F4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810144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D8AE800-FE4A-4F30-B08A-39A212D6398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26821E79-5750-4AA1-BC62-9E59B69CFDA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5730241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7AE69DAB-A1CF-4426-86A2-1E53A38FBB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650335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02A04F72-B967-4FC9-9771-49A17D170A9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9650335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1D633D7-CBF0-4819-9F41-46E4F862873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7D0A27A-62C4-42E8-A03F-F0BD2B36A51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43DB876-9255-4928-87CD-6DD3FE82D1B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3870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27B36080-EE14-4177-9F55-8CFBDC2A6D1A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4244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F18CEFA-F58B-49B5-920A-2BB484BDEA9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4110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97452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460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03F7C7-5E4F-4AF8-99FF-2ED5C80BC8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21545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B5803BC-F9B7-4ADF-8D9A-02BBBDCC24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6534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494C025-8E35-49F8-953C-A6B78A894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18148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78EE201-6F6E-46E0-B2AC-D0570C83D6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2548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1451F72-A88B-4072-822A-EDC4DCC7A7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21545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A68EFC4-470A-4D36-A251-03AD7863CE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16534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5E9C8046-8366-484E-B700-22ED750588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30236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.</a:t>
            </a:r>
          </a:p>
        </p:txBody>
      </p:sp>
      <p:sp>
        <p:nvSpPr>
          <p:cNvPr id="48" name="Picture Placeholder 12">
            <a:extLst>
              <a:ext uri="{FF2B5EF4-FFF2-40B4-BE49-F238E27FC236}">
                <a16:creationId xmlns:a16="http://schemas.microsoft.com/office/drawing/2014/main" id="{5AF0F26C-C4FA-4B4C-BE5F-FABEE1D66A9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59412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9C3FCBB2-9E80-4B7A-8C78-074DAF7846A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416562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0" name="Picture Placeholder 12">
            <a:extLst>
              <a:ext uri="{FF2B5EF4-FFF2-40B4-BE49-F238E27FC236}">
                <a16:creationId xmlns:a16="http://schemas.microsoft.com/office/drawing/2014/main" id="{271E2035-0AFD-469F-A9C2-2A3A61BC9FB9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80497" y="200484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1" name="Picture Placeholder 12">
            <a:extLst>
              <a:ext uri="{FF2B5EF4-FFF2-40B4-BE49-F238E27FC236}">
                <a16:creationId xmlns:a16="http://schemas.microsoft.com/office/drawing/2014/main" id="{1EC1D056-226D-4CAC-9267-80536B555BDF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4280497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2" name="Picture Placeholder 12">
            <a:extLst>
              <a:ext uri="{FF2B5EF4-FFF2-40B4-BE49-F238E27FC236}">
                <a16:creationId xmlns:a16="http://schemas.microsoft.com/office/drawing/2014/main" id="{59DD9AA8-4AB8-43C0-A7A2-8023DA0D94D9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7175486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5829C865-3A41-4177-BBCA-D4798190655C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175486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4" name="Picture Placeholder 12">
            <a:extLst>
              <a:ext uri="{FF2B5EF4-FFF2-40B4-BE49-F238E27FC236}">
                <a16:creationId xmlns:a16="http://schemas.microsoft.com/office/drawing/2014/main" id="{59B443DF-6115-4F80-B2F9-56ACC5CCDFF8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10077100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934A5AC9-F10C-4DBF-95EF-2685C6EE8A54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10134250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681B445-30C4-4782-BEF9-ED099BEF4E2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FB46385-0D73-431E-AFC0-66970AD7A55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3DFFEE2-641D-496B-AF63-AA19C1B9EEC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EA00925-8997-4BEC-B657-194D69DBC25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B95E85E0-AEF0-4CA3-B6B1-356EB1E8562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7558BA3-8352-4581-B80C-01AEDD33F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117219F9-055C-4F84-B829-0874F775853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03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mi at cursus </a:t>
            </a:r>
            <a:r>
              <a:rPr lang="en-US" err="1"/>
              <a:t>iaculis</a:t>
            </a:r>
            <a:r>
              <a:rPr lang="en-US"/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776FE2-B608-4FB0-8891-7F99A5520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E70EF5-3A9D-4C99-A03A-F2D2ADFFE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6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66044FA4-18FE-428C-8F6B-3C640624B4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658" y="3431985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7528C4D5-5297-4E50-86F8-187CCA6B03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7833" y="3428441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B06927D4-58FB-4945-9B84-BB9E728984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24945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CFCE1072-1ED0-4B33-A43C-826E625BEF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3441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299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round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1B4127-57FC-4B6B-A49F-B880016B8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05206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052060 w 6096000"/>
              <a:gd name="connsiteY3" fmla="*/ 6858000 h 6858000"/>
              <a:gd name="connsiteX4" fmla="*/ 1038574 w 6096000"/>
              <a:gd name="connsiteY4" fmla="*/ 6839036 h 6858000"/>
              <a:gd name="connsiteX5" fmla="*/ 4888 w 6096000"/>
              <a:gd name="connsiteY5" fmla="*/ 3742856 h 6858000"/>
              <a:gd name="connsiteX6" fmla="*/ 0 w 6096000"/>
              <a:gd name="connsiteY6" fmla="*/ 3549540 h 6858000"/>
              <a:gd name="connsiteX7" fmla="*/ 0 w 6096000"/>
              <a:gd name="connsiteY7" fmla="*/ 3308460 h 6858000"/>
              <a:gd name="connsiteX8" fmla="*/ 4888 w 6096000"/>
              <a:gd name="connsiteY8" fmla="*/ 3115144 h 6858000"/>
              <a:gd name="connsiteX9" fmla="*/ 1038574 w 6096000"/>
              <a:gd name="connsiteY9" fmla="*/ 189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105206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052060" y="6858000"/>
                </a:lnTo>
                <a:lnTo>
                  <a:pt x="1038574" y="6839036"/>
                </a:lnTo>
                <a:cubicBezTo>
                  <a:pt x="435750" y="5946739"/>
                  <a:pt x="62852" y="4886343"/>
                  <a:pt x="4888" y="3742856"/>
                </a:cubicBezTo>
                <a:lnTo>
                  <a:pt x="0" y="3549540"/>
                </a:lnTo>
                <a:lnTo>
                  <a:pt x="0" y="3308460"/>
                </a:lnTo>
                <a:lnTo>
                  <a:pt x="4888" y="3115144"/>
                </a:lnTo>
                <a:cubicBezTo>
                  <a:pt x="62852" y="1971657"/>
                  <a:pt x="435750" y="911261"/>
                  <a:pt x="1038574" y="1896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800" b="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6719DE8-B981-4CF7-BD69-E4468FD931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mi at cursus </a:t>
            </a:r>
            <a:r>
              <a:rPr lang="en-US" err="1"/>
              <a:t>iaculis</a:t>
            </a:r>
            <a:r>
              <a:rPr lang="en-US"/>
              <a:t>.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A50DD3C-25F4-4401-BFF1-D5C3E1F9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86907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912165"/>
            <a:ext cx="5143500" cy="2336236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366" y="3912164"/>
            <a:ext cx="478483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50B81C-7907-4FEA-AED6-D50E0CC918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2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8442-05F7-4F14-80B6-F5F22C51D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26046-C227-4DF8-BFDF-9E261212A7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FE52862-C4F0-4AB4-98A3-6E6E0675D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4901184" cy="259689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C869B65A-8CF0-43D9-9844-5086D213B78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62825" y="1600199"/>
            <a:ext cx="4901184" cy="2596895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C4060-CFAF-4C79-8616-F69C6B2271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62825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96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8442-05F7-4F14-80B6-F5F22C51D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26046-C227-4DF8-BFDF-9E261212A7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FE52862-C4F0-4AB4-98A3-6E6E0675D12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EF1DB1B-074A-4FD7-8077-DADC522ADDF9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539599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C8DE10AD-4E93-479D-BF89-56E3F6CA7B94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458300" y="1600200"/>
            <a:ext cx="312410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D6BD46B-FA8C-459D-A3C3-19A5CA0FB8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5241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13FC73-06F7-49D1-A362-E3750CCF3F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83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622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C6591D5-39A3-4C2C-8C6C-1C0AA8718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1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639389-E91A-458E-A06E-6EBBBC4C48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9C5F9AB7-463A-4987-A5FF-CA7E7C1A5E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897AA47E-B659-467D-B632-1F083BD782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32977" y="1600199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7AF78EC-78A9-43BD-98D9-30DD7ED904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17392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A13D2E5-93BB-4ACD-9920-984E03A956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5184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EE639C-621F-466B-87B3-FCEA84D1D2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7391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58D0E01-9E12-4B05-9227-AACD8B16E5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5182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37DDBD2-87AB-4700-8950-B0E9E22480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2973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</p:spTree>
    <p:extLst>
      <p:ext uri="{BB962C8B-B14F-4D97-AF65-F5344CB8AC3E}">
        <p14:creationId xmlns:p14="http://schemas.microsoft.com/office/powerpoint/2010/main" val="658324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345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2910837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8316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299704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8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2115309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41520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707380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CCD4A16-B480-4728-AA42-DA2FA8E5B5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3591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F65445C-74DE-486D-95D5-14EAA15E6A5A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299451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BA2C3-90DF-42C5-BBCE-6E52B518357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694685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F544E25-7F30-4E70-AEAC-6F9F1A09CF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26865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5DDF7E-73FB-4044-BDF7-CD85458A159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372101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CCD4A16-B480-4728-AA42-DA2FA8E5B5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04281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F65445C-74DE-486D-95D5-14EAA15E6A5A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7049517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F7C9294-3460-435F-A16F-CBC677E0C6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81697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C8DAED8-6C8F-4506-B3F0-518634E499CF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9726933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3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136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1369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3264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41644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1520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3F2496-1936-4840-93B1-28FE8E6BF7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0540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458907A-87B9-4E83-9BFC-4A307EA22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30416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730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F9AB521F-B5CB-4FCE-8920-983840307A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C53A4AF7-6838-4DD8-BD9C-0DC97F20944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FA2CC9-834D-4DD8-83AC-D94A093F5253}"/>
              </a:ext>
            </a:extLst>
          </p:cNvPr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64E04-7DC0-4CFE-899F-B54B46AAAB16}"/>
              </a:ext>
            </a:extLst>
          </p:cNvPr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1A6C9AD-623C-4ECF-B86E-89478E058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9D2C0-EC08-48A7-8C7C-E34B8A7B6481}"/>
              </a:ext>
            </a:extLst>
          </p:cNvPr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D53C98-359A-42F5-A16A-2AE482DA5893}"/>
              </a:ext>
            </a:extLst>
          </p:cNvPr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05DB106-55E8-41F2-AE91-534CC00AB6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A2827E-5BEF-4700-BED7-B5703A2A334C}"/>
              </a:ext>
            </a:extLst>
          </p:cNvPr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9FDD3-F77E-4B82-9D0B-4F23E5572AE3}"/>
              </a:ext>
            </a:extLst>
          </p:cNvPr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7DA2EB-0C1C-41F1-AFB4-0ED6D231FF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3197AD70-138E-4730-84B3-F98954ABCA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A0293C77-3765-4473-A800-F7C273EAF7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98014B-1366-42DA-91F8-D7EC52B0C14F}"/>
              </a:ext>
            </a:extLst>
          </p:cNvPr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EDAAA-65A7-4F81-912C-6666FA31D426}"/>
              </a:ext>
            </a:extLst>
          </p:cNvPr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574879E-1FE4-40E2-8584-7D59B86E4F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58DA0E-1344-4166-ACF4-68F5B534BE7A}"/>
              </a:ext>
            </a:extLst>
          </p:cNvPr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D9FF5-E221-41C6-BE1F-6D295210F5EC}"/>
              </a:ext>
            </a:extLst>
          </p:cNvPr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1F66C7C-E5AB-40AE-831C-652D69529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91F76A-1175-4B82-9F95-5D96B7F8349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179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D28-274E-4436-B4CD-F3B540F43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1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E9F32F-2521-4E6A-A0D3-358886879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55E54-0CB7-43BD-A9A9-23118FB4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BB564B-D749-4889-8A2D-D3D5138DF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29691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58DAA4-F4BB-496B-8ACD-1DA0543C5E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29567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D78D28E-0B08-4E3C-9F9F-3FD0FA04E8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0136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E10E14E-1B86-418F-BD22-B5740BEA07F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90012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3F2496-1936-4840-93B1-28FE8E6BF7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34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ligula.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458907A-87B9-4E83-9BFC-4A307EA22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09710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15286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7836" y="2718044"/>
            <a:ext cx="7196328" cy="1321724"/>
          </a:xfrm>
        </p:spPr>
        <p:txBody>
          <a:bodyPr wrap="square" anchor="t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776FE2-B608-4FB0-8891-7F99A5520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8700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QUOTE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4E087C-6A93-48FB-9322-EBFCE2DE75AF}"/>
              </a:ext>
            </a:extLst>
          </p:cNvPr>
          <p:cNvGrpSpPr/>
          <p:nvPr userDrawn="1"/>
        </p:nvGrpSpPr>
        <p:grpSpPr>
          <a:xfrm>
            <a:off x="1631092" y="1859280"/>
            <a:ext cx="8929816" cy="4111596"/>
            <a:chOff x="1830323" y="2194777"/>
            <a:chExt cx="8929816" cy="41115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6D64340-2B6C-4070-852E-D60567FB7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30323" y="2194777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8C1EFC-6EEC-4037-96A7-7EAC329F2E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0800000">
              <a:off x="9963214" y="5558661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EA5EDF-A69E-478C-9F0E-4F0DA6928A38}"/>
                </a:ext>
              </a:extLst>
            </p:cNvPr>
            <p:cNvSpPr/>
            <p:nvPr userDrawn="1"/>
          </p:nvSpPr>
          <p:spPr>
            <a:xfrm>
              <a:off x="2880220" y="2568633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E72DC8-B7DD-4846-94B0-5376440A4A3A}"/>
                </a:ext>
              </a:extLst>
            </p:cNvPr>
            <p:cNvSpPr/>
            <p:nvPr userDrawn="1"/>
          </p:nvSpPr>
          <p:spPr>
            <a:xfrm rot="10800000">
              <a:off x="2228786" y="3189316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85075B-6166-4F87-ACB7-A74C725239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9830" y="4785042"/>
            <a:ext cx="3641725" cy="382588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</p:spTree>
    <p:extLst>
      <p:ext uri="{BB962C8B-B14F-4D97-AF65-F5344CB8AC3E}">
        <p14:creationId xmlns:p14="http://schemas.microsoft.com/office/powerpoint/2010/main" val="268413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whit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576B0-5C7D-44D4-B882-162DBECAE9BC}"/>
              </a:ext>
            </a:extLst>
          </p:cNvPr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mi at cursus </a:t>
            </a:r>
            <a:r>
              <a:rPr lang="en-US" err="1"/>
              <a:t>iaculis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7612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black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576B0-5C7D-44D4-B882-162DBECAE9BC}"/>
              </a:ext>
            </a:extLst>
          </p:cNvPr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C3C63-6EB1-4AF9-AD8B-692230121E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nisi </a:t>
            </a:r>
            <a:r>
              <a:rPr lang="en-US" err="1"/>
              <a:t>interdum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vel, </a:t>
            </a:r>
            <a:r>
              <a:rPr lang="en-US" err="1"/>
              <a:t>malesuada</a:t>
            </a:r>
            <a:r>
              <a:rPr lang="en-US"/>
              <a:t> nisi.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vestibulum magna. Duis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cursus at in </a:t>
            </a:r>
            <a:r>
              <a:rPr lang="en-US" err="1"/>
              <a:t>eros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mi at cursus </a:t>
            </a:r>
            <a:r>
              <a:rPr lang="en-US" err="1"/>
              <a:t>iaculis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2A67A-4624-4B4E-BA20-45F8F5FB2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27935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71" y="865848"/>
            <a:ext cx="10972030" cy="554319"/>
          </a:xfrm>
        </p:spPr>
        <p:txBody>
          <a:bodyPr/>
          <a:lstStyle>
            <a:lvl1pPr>
              <a:defRPr sz="400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10" y="1680886"/>
            <a:ext cx="10972030" cy="4975412"/>
          </a:xfrm>
        </p:spPr>
        <p:txBody>
          <a:bodyPr>
            <a:normAutofit/>
          </a:bodyPr>
          <a:lstStyle>
            <a:lvl1pPr>
              <a:spcBef>
                <a:spcPts val="727"/>
              </a:spcBef>
              <a:spcAft>
                <a:spcPts val="364"/>
              </a:spcAft>
              <a:defRPr sz="3335"/>
            </a:lvl1pPr>
            <a:lvl2pPr>
              <a:spcBef>
                <a:spcPts val="0"/>
              </a:spcBef>
              <a:spcAft>
                <a:spcPts val="364"/>
              </a:spcAft>
              <a:defRPr sz="2850"/>
            </a:lvl2pPr>
            <a:lvl3pPr marL="1365068" indent="-273016">
              <a:spcBef>
                <a:spcPts val="0"/>
              </a:spcBef>
              <a:spcAft>
                <a:spcPts val="364"/>
              </a:spcAft>
              <a:buFont typeface="Arial" pitchFamily="34" charset="0"/>
              <a:buChar char="»"/>
              <a:defRPr/>
            </a:lvl3pPr>
            <a:lvl4pPr>
              <a:spcBef>
                <a:spcPts val="0"/>
              </a:spcBef>
              <a:spcAft>
                <a:spcPts val="364"/>
              </a:spcAft>
              <a:defRPr/>
            </a:lvl4pPr>
            <a:lvl5pPr>
              <a:spcBef>
                <a:spcPts val="0"/>
              </a:spcBef>
              <a:spcAft>
                <a:spcPts val="36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object 4"/>
          <p:cNvSpPr txBox="1"/>
          <p:nvPr userDrawn="1"/>
        </p:nvSpPr>
        <p:spPr>
          <a:xfrm>
            <a:off x="741830" y="6524919"/>
            <a:ext cx="4845849" cy="260944"/>
          </a:xfrm>
          <a:prstGeom prst="rect">
            <a:avLst/>
          </a:prstGeom>
        </p:spPr>
        <p:txBody>
          <a:bodyPr vert="horz" wrap="square" lIns="0" tIns="18072" rIns="0" bIns="0" rtlCol="0">
            <a:spAutoFit/>
          </a:bodyPr>
          <a:lstStyle/>
          <a:p>
            <a:pPr marL="7693">
              <a:lnSpc>
                <a:spcPct val="100000"/>
              </a:lnSpc>
              <a:spcBef>
                <a:spcPts val="143"/>
              </a:spcBef>
            </a:pPr>
            <a:r>
              <a:rPr sz="1577" b="1" spc="10">
                <a:solidFill>
                  <a:srgbClr val="538DCA"/>
                </a:solidFill>
                <a:latin typeface="+mn-lt"/>
                <a:cs typeface="Arial"/>
              </a:rPr>
              <a:t>UNITED </a:t>
            </a:r>
            <a:r>
              <a:rPr sz="1577" b="1">
                <a:solidFill>
                  <a:srgbClr val="538DCA"/>
                </a:solidFill>
                <a:latin typeface="+mn-lt"/>
                <a:cs typeface="Arial"/>
              </a:rPr>
              <a:t>NATIONS</a:t>
            </a:r>
            <a:r>
              <a:rPr sz="1577" b="1" spc="79">
                <a:solidFill>
                  <a:srgbClr val="538DCA"/>
                </a:solidFill>
                <a:latin typeface="+mn-lt"/>
                <a:cs typeface="Arial"/>
              </a:rPr>
              <a:t> </a:t>
            </a:r>
            <a:r>
              <a:rPr lang="en-CA" sz="1577" b="1" spc="79">
                <a:solidFill>
                  <a:srgbClr val="538DCA"/>
                </a:solidFill>
                <a:latin typeface="+mn-lt"/>
                <a:cs typeface="Arial"/>
              </a:rPr>
              <a:t>Ukraine</a:t>
            </a:r>
            <a:endParaRPr sz="1577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57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2DC4-7E35-413D-8D0C-FA7A97C1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5D585A8-2EC1-4D6D-87EA-91CE5050DA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F9AB521F-B5CB-4FCE-8920-983840307A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C53A4AF7-6838-4DD8-BD9C-0DC97F20944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FA2CC9-834D-4DD8-83AC-D94A093F5253}"/>
              </a:ext>
            </a:extLst>
          </p:cNvPr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64E04-7DC0-4CFE-899F-B54B46AAAB16}"/>
              </a:ext>
            </a:extLst>
          </p:cNvPr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1A6C9AD-623C-4ECF-B86E-89478E058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9D2C0-EC08-48A7-8C7C-E34B8A7B6481}"/>
              </a:ext>
            </a:extLst>
          </p:cNvPr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D53C98-359A-42F5-A16A-2AE482DA5893}"/>
              </a:ext>
            </a:extLst>
          </p:cNvPr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05DB106-55E8-41F2-AE91-534CC00AB6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A2827E-5BEF-4700-BED7-B5703A2A334C}"/>
              </a:ext>
            </a:extLst>
          </p:cNvPr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9FDD3-F77E-4B82-9D0B-4F23E5572AE3}"/>
              </a:ext>
            </a:extLst>
          </p:cNvPr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7DA2EB-0C1C-41F1-AFB4-0ED6D231FF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0" name="Text Placeholder 44">
            <a:extLst>
              <a:ext uri="{FF2B5EF4-FFF2-40B4-BE49-F238E27FC236}">
                <a16:creationId xmlns:a16="http://schemas.microsoft.com/office/drawing/2014/main" id="{3197AD70-138E-4730-84B3-F98954ABCA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1" name="Text Placeholder 44">
            <a:extLst>
              <a:ext uri="{FF2B5EF4-FFF2-40B4-BE49-F238E27FC236}">
                <a16:creationId xmlns:a16="http://schemas.microsoft.com/office/drawing/2014/main" id="{4F174183-A631-4E1F-A90D-BBAD2707C1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9496" y="505630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2" name="Text Placeholder 44">
            <a:extLst>
              <a:ext uri="{FF2B5EF4-FFF2-40B4-BE49-F238E27FC236}">
                <a16:creationId xmlns:a16="http://schemas.microsoft.com/office/drawing/2014/main" id="{A0293C77-3765-4473-A800-F7C273EAF7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98014B-1366-42DA-91F8-D7EC52B0C14F}"/>
              </a:ext>
            </a:extLst>
          </p:cNvPr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EDAAA-65A7-4F81-912C-6666FA31D426}"/>
              </a:ext>
            </a:extLst>
          </p:cNvPr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574879E-1FE4-40E2-8584-7D59B86E4F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58DA0E-1344-4166-ACF4-68F5B534BE7A}"/>
              </a:ext>
            </a:extLst>
          </p:cNvPr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D9FF5-E221-41C6-BE1F-6D295210F5EC}"/>
              </a:ext>
            </a:extLst>
          </p:cNvPr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1F66C7C-E5AB-40AE-831C-652D695298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2D5417-CF0D-47B5-80CA-4FDC3C859ED3}"/>
              </a:ext>
            </a:extLst>
          </p:cNvPr>
          <p:cNvSpPr/>
          <p:nvPr userDrawn="1"/>
        </p:nvSpPr>
        <p:spPr>
          <a:xfrm>
            <a:off x="7010401" y="5129454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C5258C-97CC-44C4-9FA0-F2AD1AD1B063}"/>
              </a:ext>
            </a:extLst>
          </p:cNvPr>
          <p:cNvSpPr txBox="1"/>
          <p:nvPr userDrawn="1"/>
        </p:nvSpPr>
        <p:spPr>
          <a:xfrm>
            <a:off x="7091075" y="5232711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9D0C2391-C2E7-4883-A0C9-020316806B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55770" y="5193462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FF298F55-2017-4C4F-B281-E9F2C966DE5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91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EDC289-0DC2-4EAE-9AC9-8A1D50EA6A9A}"/>
              </a:ext>
            </a:extLst>
          </p:cNvPr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8995F-23C0-4953-852F-57747D16BD4F}"/>
                </a:ext>
              </a:extLst>
            </p:cNvPr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E1C46D-3BE3-42D1-BCBD-8AD5F9DF49B4}"/>
                </a:ext>
              </a:extLst>
            </p:cNvPr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F0F3DC-33E2-4D72-980A-0E97DE2525A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745FCE-9C71-4EA7-A5AD-1B4E097E1478}"/>
                </a:ext>
              </a:extLst>
            </p:cNvPr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DD606FB-4D30-413F-BA00-8650EA859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1635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5104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18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EDC289-0DC2-4EAE-9AC9-8A1D50EA6A9A}"/>
              </a:ext>
            </a:extLst>
          </p:cNvPr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8995F-23C0-4953-852F-57747D16BD4F}"/>
                </a:ext>
              </a:extLst>
            </p:cNvPr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E1C46D-3BE3-42D1-BCBD-8AD5F9DF49B4}"/>
                </a:ext>
              </a:extLst>
            </p:cNvPr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F0F3DC-33E2-4D72-980A-0E97DE2525A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745FCE-9C71-4EA7-A5AD-1B4E097E1478}"/>
                </a:ext>
              </a:extLst>
            </p:cNvPr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DD606FB-4D30-413F-BA00-8650EA859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6438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5103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DD1AB6-6BB1-4CEB-8E86-3609AA0D53B9}"/>
              </a:ext>
            </a:extLst>
          </p:cNvPr>
          <p:cNvCxnSpPr>
            <a:cxnSpLocks/>
          </p:cNvCxnSpPr>
          <p:nvPr userDrawn="1"/>
        </p:nvCxnSpPr>
        <p:spPr>
          <a:xfrm>
            <a:off x="3048000" y="74295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9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9BDD20-D5FA-48B2-92C2-DD1678F031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DD1AB6-6BB1-4CEB-8E86-3609AA0D53B9}"/>
              </a:ext>
            </a:extLst>
          </p:cNvPr>
          <p:cNvCxnSpPr>
            <a:cxnSpLocks/>
          </p:cNvCxnSpPr>
          <p:nvPr userDrawn="1"/>
        </p:nvCxnSpPr>
        <p:spPr>
          <a:xfrm>
            <a:off x="3048000" y="76200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13205-3015-4C71-80F1-C57E8AFDD9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0279" y="3016498"/>
            <a:ext cx="2347442" cy="825003"/>
          </a:xfrm>
        </p:spPr>
        <p:txBody>
          <a:bodyPr anchor="ctr"/>
          <a:lstStyle>
            <a:lvl1pPr algn="ctr"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CC04B3-78E0-4AB9-9447-E63377AE1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130" y="2184863"/>
            <a:ext cx="1744597" cy="20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BFC92C7-43A8-4D61-8068-7BD212636402}"/>
              </a:ext>
            </a:extLst>
          </p:cNvPr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103B-8C9E-4AAC-8136-863DEFEC2C4B}"/>
              </a:ext>
            </a:extLst>
          </p:cNvPr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accent5"/>
                </a:solidFill>
              </a:rPr>
              <a:t>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AC81C-9992-4F15-812E-19EF9BA71081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3048000" y="4288536"/>
            <a:ext cx="0" cy="2569464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364BEA-D177-4D0C-8BC5-41304F4CB0B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499974-DF3E-4608-A7C3-5D3863480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VERSION WHEN HAVING EXTREMELY LONG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94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EC06BC68-0572-4196-AF9F-46045E16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40" y="620233"/>
            <a:ext cx="107823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INSERT HEADING HERE, IT CAN FIT INTO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90E10E-A60D-4AE7-8BA0-093FC2E0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00200"/>
            <a:ext cx="1027491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You can download free icons here https://www.flaticon.com/authors/basic-straight/lineal</a:t>
            </a:r>
          </a:p>
        </p:txBody>
      </p:sp>
    </p:spTree>
    <p:extLst>
      <p:ext uri="{BB962C8B-B14F-4D97-AF65-F5344CB8AC3E}">
        <p14:creationId xmlns:p14="http://schemas.microsoft.com/office/powerpoint/2010/main" val="37122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84" r:id="rId2"/>
    <p:sldLayoutId id="2147483685" r:id="rId3"/>
    <p:sldLayoutId id="2147483718" r:id="rId4"/>
    <p:sldLayoutId id="2147483715" r:id="rId5"/>
    <p:sldLayoutId id="2147483678" r:id="rId6"/>
    <p:sldLayoutId id="2147483682" r:id="rId7"/>
    <p:sldLayoutId id="2147483683" r:id="rId8"/>
    <p:sldLayoutId id="2147483687" r:id="rId9"/>
    <p:sldLayoutId id="2147483720" r:id="rId10"/>
    <p:sldLayoutId id="2147483650" r:id="rId11"/>
    <p:sldLayoutId id="2147483721" r:id="rId12"/>
    <p:sldLayoutId id="2147483711" r:id="rId13"/>
    <p:sldLayoutId id="2147483722" r:id="rId14"/>
    <p:sldLayoutId id="2147483712" r:id="rId15"/>
    <p:sldLayoutId id="2147483671" r:id="rId16"/>
    <p:sldLayoutId id="2147483673" r:id="rId17"/>
    <p:sldLayoutId id="2147483672" r:id="rId18"/>
    <p:sldLayoutId id="2147483693" r:id="rId19"/>
    <p:sldLayoutId id="2147483716" r:id="rId20"/>
    <p:sldLayoutId id="2147483691" r:id="rId21"/>
    <p:sldLayoutId id="2147483676" r:id="rId22"/>
    <p:sldLayoutId id="2147483675" r:id="rId23"/>
    <p:sldLayoutId id="2147483674" r:id="rId24"/>
    <p:sldLayoutId id="2147483660" r:id="rId25"/>
    <p:sldLayoutId id="2147483694" r:id="rId26"/>
    <p:sldLayoutId id="2147483717" r:id="rId27"/>
    <p:sldLayoutId id="2147483695" r:id="rId28"/>
    <p:sldLayoutId id="2147483662" r:id="rId29"/>
    <p:sldLayoutId id="2147483667" r:id="rId30"/>
    <p:sldLayoutId id="2147483663" r:id="rId31"/>
    <p:sldLayoutId id="2147483699" r:id="rId32"/>
    <p:sldLayoutId id="2147483696" r:id="rId33"/>
    <p:sldLayoutId id="2147483698" r:id="rId34"/>
    <p:sldLayoutId id="2147483704" r:id="rId35"/>
    <p:sldLayoutId id="2147483703" r:id="rId36"/>
    <p:sldLayoutId id="2147483705" r:id="rId37"/>
    <p:sldLayoutId id="2147483702" r:id="rId38"/>
    <p:sldLayoutId id="2147483701" r:id="rId39"/>
    <p:sldLayoutId id="2147483700" r:id="rId40"/>
    <p:sldLayoutId id="2147483669" r:id="rId41"/>
    <p:sldLayoutId id="2147483664" r:id="rId42"/>
    <p:sldLayoutId id="2147483665" r:id="rId43"/>
    <p:sldLayoutId id="2147483724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boto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Roboto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tx1"/>
          </a:solidFill>
          <a:latin typeface="Roboto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/>
          <a:ea typeface="+mn-ea"/>
          <a:cs typeface="+mn-cs"/>
        </a:defRPr>
      </a:lvl3pPr>
      <a:lvl4pPr marL="694944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pos="2112" userDrawn="1">
          <p15:clr>
            <a:srgbClr val="F26B43"/>
          </p15:clr>
        </p15:guide>
        <p15:guide id="15" pos="5568" userDrawn="1">
          <p15:clr>
            <a:srgbClr val="F26B43"/>
          </p15:clr>
        </p15:guide>
        <p15:guide id="16" pos="1248" userDrawn="1">
          <p15:clr>
            <a:srgbClr val="F26B43"/>
          </p15:clr>
        </p15:guide>
        <p15:guide id="17" pos="2976" userDrawn="1">
          <p15:clr>
            <a:srgbClr val="F26B43"/>
          </p15:clr>
        </p15:guide>
        <p15:guide id="18" pos="4704" userDrawn="1">
          <p15:clr>
            <a:srgbClr val="F26B43"/>
          </p15:clr>
        </p15:guide>
        <p15:guide id="19" pos="6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humdata.org/viz-ukraine-ps-tracker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isisrelief.un.org/t/ukraine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3E80176A-70AE-46DD-A4CA-E4132277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3" y="2508351"/>
            <a:ext cx="10310936" cy="1329595"/>
          </a:xfrm>
        </p:spPr>
        <p:txBody>
          <a:bodyPr/>
          <a:lstStyle/>
          <a:p>
            <a:r>
              <a:rPr lang="en-US" sz="4800"/>
              <a:t>UKRAINE</a:t>
            </a:r>
            <a:br>
              <a:rPr lang="en-US" sz="4800"/>
            </a:br>
            <a:r>
              <a:rPr lang="en-US" sz="4800"/>
              <a:t>HUMANITARIAN SITUATION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7AA195A-F4A5-41CD-B54E-B58EF6B0A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 June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1800C-1076-4C6C-9AC2-CDA645B47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6CFDB7-156B-5D45-8579-87FC4240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384" y="5772150"/>
            <a:ext cx="2286000" cy="5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15-337A-48A4-9458-D805AEF3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Private Sector Donations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BC42-51E1-407F-88D1-090D8CCC44DF}"/>
              </a:ext>
            </a:extLst>
          </p:cNvPr>
          <p:cNvSpPr txBox="1"/>
          <p:nvPr/>
        </p:nvSpPr>
        <p:spPr>
          <a:xfrm>
            <a:off x="517793" y="1982450"/>
            <a:ext cx="100033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Over 600 donations by some 400 private sector donors totaling $1.4B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CB232-08BE-4F79-8878-A44C76999AA2}"/>
              </a:ext>
            </a:extLst>
          </p:cNvPr>
          <p:cNvSpPr txBox="1"/>
          <p:nvPr/>
        </p:nvSpPr>
        <p:spPr>
          <a:xfrm>
            <a:off x="609600" y="4035486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Ukraine Private Sector Donations Tracker: Dashboard (humdata.org)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5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D519-CA4C-4591-B6CF-B20FC3B6F1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50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28A816F-D5CE-4C30-A4E3-D2FE46AF65D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 flipH="1">
            <a:off x="3127646" y="2626567"/>
            <a:ext cx="45719" cy="2746648"/>
          </a:xfrm>
        </p:spPr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8D6C3A-B116-43F1-9EF2-8052BC0AE5E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 flipH="1">
            <a:off x="6057357" y="2626568"/>
            <a:ext cx="45719" cy="2746648"/>
          </a:xfrm>
        </p:spPr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7225187-4E10-4641-BABB-7DEBCA09E37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 flipH="1">
            <a:off x="8967143" y="2626568"/>
            <a:ext cx="45719" cy="2746648"/>
          </a:xfrm>
        </p:spPr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265447-ABB1-445A-BF22-E47D6CFCF8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231" y="3627334"/>
            <a:ext cx="2249424" cy="153814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People </a:t>
            </a:r>
          </a:p>
          <a:p>
            <a:pPr>
              <a:lnSpc>
                <a:spcPct val="100000"/>
              </a:lnSpc>
            </a:pPr>
            <a:r>
              <a:rPr lang="en-US" dirty="0"/>
              <a:t>reached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As of 2 June 2022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D91B5-2D5B-41D1-A4A1-F2E498152E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802" y="2626568"/>
            <a:ext cx="1975378" cy="52475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7.8M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974A92-D3D5-422D-9A5D-49BC4FA68D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6104" y="2626568"/>
            <a:ext cx="1096962" cy="52475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311</a:t>
            </a:r>
            <a:endParaRPr lang="en-US" dirty="0">
              <a:ea typeface="Roboto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C385C4-623A-44A0-A730-DA0F630D6A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8970" y="2721818"/>
            <a:ext cx="1096962" cy="52475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67A86D-858F-4808-9147-9A2A121C6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71027" y="2647735"/>
            <a:ext cx="1096962" cy="52475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10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33DBF09-AEF5-4E3F-9A99-DDA30A4980EC}"/>
              </a:ext>
            </a:extLst>
          </p:cNvPr>
          <p:cNvSpPr txBox="1">
            <a:spLocks/>
          </p:cNvSpPr>
          <p:nvPr/>
        </p:nvSpPr>
        <p:spPr>
          <a:xfrm>
            <a:off x="3514449" y="3627334"/>
            <a:ext cx="2249424" cy="1538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Humanitarian</a:t>
            </a:r>
          </a:p>
          <a:p>
            <a:pPr>
              <a:lnSpc>
                <a:spcPct val="100000"/>
              </a:lnSpc>
            </a:pPr>
            <a:r>
              <a:rPr lang="en-US" dirty="0"/>
              <a:t>Partners (187 NNGOs)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ea typeface="Roboto"/>
              </a:rPr>
              <a:t>As of 2 June 2022</a:t>
            </a:r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29C0665-8953-466C-89A6-72BC4C4B86A7}"/>
              </a:ext>
            </a:extLst>
          </p:cNvPr>
          <p:cNvSpPr txBox="1">
            <a:spLocks/>
          </p:cNvSpPr>
          <p:nvPr/>
        </p:nvSpPr>
        <p:spPr>
          <a:xfrm>
            <a:off x="9109401" y="3722584"/>
            <a:ext cx="2249424" cy="1538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Delivered </a:t>
            </a:r>
          </a:p>
          <a:p>
            <a:pPr>
              <a:lnSpc>
                <a:spcPct val="100000"/>
              </a:lnSpc>
            </a:pPr>
            <a:r>
              <a:rPr lang="en-US" dirty="0"/>
              <a:t>convoys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As of 8 June 2022</a:t>
            </a:r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34A1C2F4-C130-434E-831A-009136E8AA33}"/>
              </a:ext>
            </a:extLst>
          </p:cNvPr>
          <p:cNvSpPr txBox="1">
            <a:spLocks/>
          </p:cNvSpPr>
          <p:nvPr/>
        </p:nvSpPr>
        <p:spPr>
          <a:xfrm>
            <a:off x="6391762" y="3648501"/>
            <a:ext cx="2249424" cy="15381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Humanitarian</a:t>
            </a:r>
          </a:p>
          <a:p>
            <a:pPr>
              <a:lnSpc>
                <a:spcPct val="100000"/>
              </a:lnSpc>
            </a:pPr>
            <a:r>
              <a:rPr lang="en-US" dirty="0"/>
              <a:t>hubs</a:t>
            </a:r>
            <a:endParaRPr lang="en-US" dirty="0">
              <a:ea typeface="Roboto"/>
            </a:endParaRPr>
          </a:p>
          <a:p>
            <a:r>
              <a:rPr lang="en-US" sz="1400" b="0" dirty="0">
                <a:ea typeface="Roboto"/>
              </a:rPr>
              <a:t>As of 2 June 2022</a:t>
            </a:r>
          </a:p>
          <a:p>
            <a:pPr>
              <a:lnSpc>
                <a:spcPct val="100000"/>
              </a:lnSpc>
            </a:pPr>
            <a:endParaRPr lang="en-US" dirty="0">
              <a:ea typeface="Roboto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A490AB-2DA1-40C6-BE9E-71BD39A61D7F}"/>
              </a:ext>
            </a:extLst>
          </p:cNvPr>
          <p:cNvCxnSpPr/>
          <p:nvPr/>
        </p:nvCxnSpPr>
        <p:spPr>
          <a:xfrm>
            <a:off x="1449662" y="3339863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ED271E-947E-4F48-A82E-FAA3765462EB}"/>
              </a:ext>
            </a:extLst>
          </p:cNvPr>
          <p:cNvCxnSpPr/>
          <p:nvPr/>
        </p:nvCxnSpPr>
        <p:spPr>
          <a:xfrm>
            <a:off x="4338214" y="3339863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528551-7C16-4DAC-A011-4DF1AA4A281A}"/>
              </a:ext>
            </a:extLst>
          </p:cNvPr>
          <p:cNvCxnSpPr/>
          <p:nvPr/>
        </p:nvCxnSpPr>
        <p:spPr>
          <a:xfrm>
            <a:off x="9911080" y="3435113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4C39A1-A04C-4A52-907C-CDAFDCE67B0F}"/>
              </a:ext>
            </a:extLst>
          </p:cNvPr>
          <p:cNvCxnSpPr>
            <a:cxnSpLocks/>
          </p:cNvCxnSpPr>
          <p:nvPr/>
        </p:nvCxnSpPr>
        <p:spPr>
          <a:xfrm>
            <a:off x="7213137" y="3361030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56D42DF-E76F-42A6-8E1C-18B130A9DA78}"/>
              </a:ext>
            </a:extLst>
          </p:cNvPr>
          <p:cNvSpPr txBox="1">
            <a:spLocks/>
          </p:cNvSpPr>
          <p:nvPr/>
        </p:nvSpPr>
        <p:spPr>
          <a:xfrm>
            <a:off x="616215" y="6165304"/>
            <a:ext cx="4411566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0" dirty="0"/>
              <a:t>Sources: Clusters and OCHA </a:t>
            </a:r>
            <a:endParaRPr lang="en-US" sz="1400" b="0">
              <a:ea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A873BE-7C8B-4FCC-B3F6-C268E799E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5866" y="1569477"/>
            <a:ext cx="975826" cy="8131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9C2ACBB-5700-4C7B-8B83-84E34FAC6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1961" y="1570102"/>
            <a:ext cx="768996" cy="7689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63794AF-AE09-4203-9763-90124773B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1571" y="1868025"/>
            <a:ext cx="975825" cy="60989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2C010CF-50B9-4AC3-A852-87B5C5564A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2427" y="1647166"/>
            <a:ext cx="693904" cy="6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6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7FB1F-14FD-7ECA-7DAC-628631C3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52" y="739596"/>
            <a:ext cx="11345745" cy="806824"/>
          </a:xfrm>
        </p:spPr>
        <p:txBody>
          <a:bodyPr wrap="square" anchor="ctr">
            <a:noAutofit/>
          </a:bodyPr>
          <a:lstStyle/>
          <a:p>
            <a:r>
              <a:rPr lang="en-US" sz="3335" dirty="0">
                <a:solidFill>
                  <a:schemeClr val="tx2"/>
                </a:solidFill>
              </a:rPr>
              <a:t>Humanitarian response is scaling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7EC7F-8357-4BC3-84F2-87100555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52" y="1680886"/>
            <a:ext cx="10935088" cy="47712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EEC43-A390-4127-B398-40E1E9E4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6" y="1546420"/>
            <a:ext cx="6867246" cy="4361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3FDD2-4939-4F73-B53D-B2E7EDAA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061" y="2569664"/>
            <a:ext cx="3627308" cy="28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0332189-7347-4DCA-8548-312E1373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EFED35-B632-4681-975E-6C504AD820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8591" y="2281767"/>
            <a:ext cx="3895344" cy="144719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Access</a:t>
            </a:r>
          </a:p>
          <a:p>
            <a:r>
              <a:rPr lang="en-US" sz="2200" b="0"/>
              <a:t>The main humanitarian challenge is to secure safe access in areas with ongoing fighting.</a:t>
            </a:r>
            <a:endParaRPr lang="en-US" sz="2200" b="0">
              <a:ea typeface="Roboto"/>
            </a:endParaRPr>
          </a:p>
          <a:p>
            <a:pPr lvl="1">
              <a:lnSpc>
                <a:spcPct val="100000"/>
              </a:lnSpc>
            </a:pPr>
            <a:endParaRPr lang="en-US">
              <a:ea typeface="Roboto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4F9659-C8BC-4518-835B-E75481E367E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03903" y="4532836"/>
            <a:ext cx="4361955" cy="141843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Logistics</a:t>
            </a:r>
          </a:p>
          <a:p>
            <a:pPr lvl="1">
              <a:lnSpc>
                <a:spcPct val="100000"/>
              </a:lnSpc>
            </a:pPr>
            <a:r>
              <a:rPr lang="en-US">
                <a:ea typeface="Roboto"/>
              </a:rPr>
              <a:t>Large geographical area. Attacks on roads and infrastructure, and a lack of drivers or vehicles, hamper transfer of relief items. 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CE4883-035F-4F00-A6FA-D798D95237D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526371" y="2116752"/>
            <a:ext cx="4422587" cy="14640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Scope and scale</a:t>
            </a:r>
          </a:p>
          <a:p>
            <a:r>
              <a:rPr lang="en-US" sz="2200" b="0"/>
              <a:t>The war has caused the fastest and largest displacement of people in Europe since World War II. </a:t>
            </a:r>
            <a:endParaRPr lang="en-US"/>
          </a:p>
          <a:p>
            <a:pPr lvl="1">
              <a:lnSpc>
                <a:spcPct val="100000"/>
              </a:lnSpc>
            </a:pPr>
            <a:endParaRPr lang="en-US" sz="2200">
              <a:ea typeface="Roboto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94846A-A50F-4F5A-9B83-934EB8BC32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3900" y="4532836"/>
            <a:ext cx="4240400" cy="141843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Security</a:t>
            </a:r>
          </a:p>
          <a:p>
            <a:pPr lvl="1">
              <a:lnSpc>
                <a:spcPct val="100000"/>
              </a:lnSpc>
            </a:pPr>
            <a:r>
              <a:rPr lang="en-US"/>
              <a:t>The operating environment is highly volatile with attacks on civilian infrastructure, on hospitals, schools and places of shelter.</a:t>
            </a:r>
            <a:endParaRPr lang="en-US">
              <a:ea typeface="Roboto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C79F97-D1D6-45EE-AA69-EA7B23D5076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FF0555B-8653-4A33-BDCB-1AAB1D3D24E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ECAB165-D2FB-4165-8EA6-34E357A78B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CAD014-A630-46FA-9C81-8AE631FD6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" y="2161034"/>
            <a:ext cx="647458" cy="6474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C61B37-8BB1-48D5-87E5-9CF95D27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3127" y="2186622"/>
            <a:ext cx="735489" cy="73548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82E5D50-17AC-4C84-BBEA-B7F9C7A40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8458" y="4489704"/>
            <a:ext cx="559884" cy="73484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78A8D01-BD4E-4C08-8813-7CC59FF91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651" y="4525660"/>
            <a:ext cx="637404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C69D70-4849-E61C-FC3C-B99AEDF85FD6}"/>
              </a:ext>
            </a:extLst>
          </p:cNvPr>
          <p:cNvSpPr>
            <a:spLocks noGrp="1"/>
          </p:cNvSpPr>
          <p:nvPr/>
        </p:nvSpPr>
        <p:spPr>
          <a:xfrm>
            <a:off x="646571" y="865848"/>
            <a:ext cx="10972030" cy="55431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Roboto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2">
                <a:solidFill>
                  <a:schemeClr val="accent1"/>
                </a:solidFill>
              </a:rPr>
              <a:t>HUMANITARIAN PRESENCE (3W)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728A6C7-94BE-428B-8C0A-E28DA768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3" y="1420168"/>
            <a:ext cx="6997278" cy="486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71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0AB849-02A3-908A-C9D3-21FF6CF82D08}"/>
              </a:ext>
            </a:extLst>
          </p:cNvPr>
          <p:cNvSpPr>
            <a:spLocks noGrp="1"/>
          </p:cNvSpPr>
          <p:nvPr/>
        </p:nvSpPr>
        <p:spPr>
          <a:xfrm>
            <a:off x="609600" y="609600"/>
            <a:ext cx="10274910" cy="44319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Roboto"/>
                <a:ea typeface="+mj-ea"/>
                <a:cs typeface="+mj-cs"/>
              </a:defRPr>
            </a:lvl1pPr>
          </a:lstStyle>
          <a:p>
            <a:r>
              <a:rPr lang="en-US" dirty="0"/>
              <a:t>HUMANITARIAN HUBS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57399-3203-D033-C858-AB46802C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0" y="1052798"/>
            <a:ext cx="9488970" cy="55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15-337A-48A4-9458-D805AEF3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CF09AB9-7D3A-4932-ADFA-1266CCAE90D2}"/>
              </a:ext>
            </a:extLst>
          </p:cNvPr>
          <p:cNvSpPr txBox="1">
            <a:spLocks/>
          </p:cNvSpPr>
          <p:nvPr/>
        </p:nvSpPr>
        <p:spPr>
          <a:xfrm>
            <a:off x="602825" y="1455550"/>
            <a:ext cx="8023382" cy="47928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GB" sz="2200" b="0" dirty="0">
                <a:ea typeface="Roboto"/>
              </a:rPr>
              <a:t>Cash is expected to be the main modality of the response in Ukraine and humanitarian</a:t>
            </a:r>
            <a:r>
              <a:rPr lang="en-US" sz="2200" b="0" dirty="0">
                <a:ea typeface="Roboto"/>
              </a:rPr>
              <a:t> partners are planning to reach 2 million people with $ 600 M in cash over the coming months. As of 7 June, 1.6 million people have been reached with over $200 million.</a:t>
            </a:r>
          </a:p>
          <a:p>
            <a:endParaRPr lang="en-US" sz="2200" dirty="0">
              <a:ea typeface="Roboto"/>
            </a:endParaRPr>
          </a:p>
          <a:p>
            <a:pPr marL="285750" indent="-285750">
              <a:buChar char="•"/>
            </a:pPr>
            <a:r>
              <a:rPr lang="en-US" sz="2200" b="0" dirty="0">
                <a:ea typeface="Roboto"/>
              </a:rPr>
              <a:t>In-kind, material humanitarian relief will likely remain the preferred modality east of the “contact line” in eastern Ukraine and in most encircled areas for the time being. </a:t>
            </a:r>
          </a:p>
          <a:p>
            <a:endParaRPr lang="en-US" sz="2200" dirty="0">
              <a:ea typeface="Roboto"/>
            </a:endParaRPr>
          </a:p>
          <a:p>
            <a:pPr>
              <a:lnSpc>
                <a:spcPct val="100000"/>
              </a:lnSpc>
            </a:pPr>
            <a:endParaRPr lang="en-US" sz="2000" b="0" dirty="0">
              <a:ea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F52C9-8333-F29A-B067-A253B18AC6F7}"/>
              </a:ext>
            </a:extLst>
          </p:cNvPr>
          <p:cNvSpPr txBox="1"/>
          <p:nvPr/>
        </p:nvSpPr>
        <p:spPr>
          <a:xfrm>
            <a:off x="9022232" y="3191114"/>
            <a:ext cx="1777539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2M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8F10B-0449-38F7-31DA-3192BDC3FD04}"/>
              </a:ext>
            </a:extLst>
          </p:cNvPr>
          <p:cNvSpPr txBox="1"/>
          <p:nvPr/>
        </p:nvSpPr>
        <p:spPr>
          <a:xfrm>
            <a:off x="9102356" y="3965449"/>
            <a:ext cx="26307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Roboto"/>
              </a:rPr>
              <a:t>People targeted (1.6M people reached)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1DA3218-7BEE-05D2-2C1B-DB0C108A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7176" y="2132135"/>
            <a:ext cx="1479713" cy="9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0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B3EF24-5C97-4995-889F-1A17C68E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9" y="602092"/>
            <a:ext cx="10274910" cy="443198"/>
          </a:xfrm>
        </p:spPr>
        <p:txBody>
          <a:bodyPr/>
          <a:lstStyle/>
          <a:p>
            <a:r>
              <a:rPr lang="en-US"/>
              <a:t>FUNDING – Flash Appeal 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2A77CE-525F-4121-8FB9-5871E55F3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32645"/>
              </p:ext>
            </p:extLst>
          </p:nvPr>
        </p:nvGraphicFramePr>
        <p:xfrm>
          <a:off x="6285764" y="1689667"/>
          <a:ext cx="3839638" cy="38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CE94A7-8C0F-49B2-95EF-FC1AB887F38D}"/>
              </a:ext>
            </a:extLst>
          </p:cNvPr>
          <p:cNvSpPr txBox="1"/>
          <p:nvPr/>
        </p:nvSpPr>
        <p:spPr>
          <a:xfrm>
            <a:off x="1753409" y="2242916"/>
            <a:ext cx="139653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15.7</a:t>
            </a:r>
            <a:r>
              <a:rPr lang="en-US" sz="36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73C61-F073-49D5-B374-6C53A223241B}"/>
              </a:ext>
            </a:extLst>
          </p:cNvPr>
          <p:cNvSpPr txBox="1"/>
          <p:nvPr/>
        </p:nvSpPr>
        <p:spPr>
          <a:xfrm>
            <a:off x="1876646" y="4135398"/>
            <a:ext cx="1396539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8.7M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8FEBF-7007-4E8D-BD20-722AEE3C462D}"/>
              </a:ext>
            </a:extLst>
          </p:cNvPr>
          <p:cNvSpPr txBox="1"/>
          <p:nvPr/>
        </p:nvSpPr>
        <p:spPr>
          <a:xfrm>
            <a:off x="7128640" y="4083307"/>
            <a:ext cx="26307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cap="all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Funding required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41203-3B45-4C2F-A584-F4539A3E048E}"/>
              </a:ext>
            </a:extLst>
          </p:cNvPr>
          <p:cNvSpPr txBox="1"/>
          <p:nvPr/>
        </p:nvSpPr>
        <p:spPr>
          <a:xfrm>
            <a:off x="1902550" y="3007447"/>
            <a:ext cx="26307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cap="all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People in need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6CD0D-4458-4ACF-9E3F-A523F19052E3}"/>
              </a:ext>
            </a:extLst>
          </p:cNvPr>
          <p:cNvSpPr txBox="1"/>
          <p:nvPr/>
        </p:nvSpPr>
        <p:spPr>
          <a:xfrm>
            <a:off x="8257710" y="2199746"/>
            <a:ext cx="2630700" cy="22006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4400" b="1" dirty="0">
                <a:solidFill>
                  <a:schemeClr val="tx2"/>
                </a:solidFill>
              </a:rPr>
              <a:t>72%</a:t>
            </a:r>
          </a:p>
          <a:p>
            <a:pPr algn="r">
              <a:spcAft>
                <a:spcPts val="600"/>
              </a:spcAft>
            </a:pPr>
            <a:r>
              <a:rPr lang="en-US" sz="1500" cap="all" dirty="0">
                <a:solidFill>
                  <a:schemeClr val="tx1">
                    <a:lumMod val="50000"/>
                  </a:schemeClr>
                </a:solidFill>
              </a:rPr>
              <a:t>Funded</a:t>
            </a:r>
          </a:p>
          <a:p>
            <a:pPr algn="r">
              <a:spcBef>
                <a:spcPts val="600"/>
              </a:spcBef>
            </a:pPr>
            <a:r>
              <a:rPr lang="en-US" sz="2000" cap="all" dirty="0">
                <a:solidFill>
                  <a:schemeClr val="tx2"/>
                </a:solidFill>
              </a:rPr>
              <a:t>$2.2B </a:t>
            </a:r>
          </a:p>
          <a:p>
            <a:pPr algn="r">
              <a:spcBef>
                <a:spcPts val="600"/>
              </a:spcBef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5A5A5A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requirement</a:t>
            </a:r>
            <a:endParaRPr lang="en-US" sz="2000" cap="all" dirty="0">
              <a:solidFill>
                <a:schemeClr val="tx2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cap="all" dirty="0">
                <a:solidFill>
                  <a:schemeClr val="tx2"/>
                </a:solidFill>
              </a:rPr>
              <a:t>$1.6b</a:t>
            </a:r>
            <a:br>
              <a:rPr lang="en-US" sz="1500" cap="al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200" cap="all" dirty="0">
                <a:solidFill>
                  <a:schemeClr val="tx1">
                    <a:lumMod val="50000"/>
                  </a:schemeClr>
                </a:solidFill>
              </a:rPr>
              <a:t>received</a:t>
            </a:r>
            <a:endParaRPr lang="en-US" sz="1200" cap="all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514870-7A16-4BF1-9729-4A8F5AA6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964" y="3079525"/>
            <a:ext cx="461340" cy="6151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2C71C12-368D-4F4F-B263-0BA8AFB0F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955" y="2283931"/>
            <a:ext cx="902803" cy="6018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89DCA0-67B1-4730-8AFF-EEE1C2103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954" y="4144962"/>
            <a:ext cx="816761" cy="680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17FE94-0D8F-3946-A904-94175131E62B}"/>
              </a:ext>
            </a:extLst>
          </p:cNvPr>
          <p:cNvSpPr txBox="1"/>
          <p:nvPr/>
        </p:nvSpPr>
        <p:spPr>
          <a:xfrm>
            <a:off x="1902550" y="4919153"/>
            <a:ext cx="263070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cap="all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people targeted</a:t>
            </a:r>
            <a:endParaRPr lang="en-US" sz="1600" cap="all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83AD34C-4F2E-AF29-385B-C15871F306C4}"/>
              </a:ext>
            </a:extLst>
          </p:cNvPr>
          <p:cNvSpPr txBox="1">
            <a:spLocks/>
          </p:cNvSpPr>
          <p:nvPr/>
        </p:nvSpPr>
        <p:spPr>
          <a:xfrm>
            <a:off x="616215" y="6165304"/>
            <a:ext cx="4411566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694944" indent="-3429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0"/>
              <a:t>Source: OCHA FTS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0FEE2-CB57-4ACD-9430-1A91A9A8D885}"/>
              </a:ext>
            </a:extLst>
          </p:cNvPr>
          <p:cNvSpPr txBox="1"/>
          <p:nvPr/>
        </p:nvSpPr>
        <p:spPr>
          <a:xfrm>
            <a:off x="4835984" y="2481884"/>
            <a:ext cx="2630700" cy="173893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28%</a:t>
            </a:r>
          </a:p>
          <a:p>
            <a:pPr>
              <a:spcAft>
                <a:spcPts val="600"/>
              </a:spcAft>
            </a:pPr>
            <a:r>
              <a:rPr lang="en-US" sz="1500" cap="all" dirty="0">
                <a:solidFill>
                  <a:schemeClr val="tx1">
                    <a:lumMod val="50000"/>
                  </a:schemeClr>
                </a:solidFill>
              </a:rPr>
              <a:t>UNMET</a:t>
            </a:r>
          </a:p>
          <a:p>
            <a:pPr>
              <a:spcBef>
                <a:spcPts val="600"/>
              </a:spcBef>
            </a:pPr>
            <a:r>
              <a:rPr lang="en-US" sz="2000" cap="all" dirty="0">
                <a:solidFill>
                  <a:schemeClr val="tx1">
                    <a:lumMod val="40000"/>
                    <a:lumOff val="60000"/>
                  </a:schemeClr>
                </a:solidFill>
              </a:rPr>
              <a:t>$0.6B</a:t>
            </a:r>
            <a:br>
              <a:rPr lang="en-US" sz="1500" cap="al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200" cap="all" dirty="0">
                <a:solidFill>
                  <a:schemeClr val="tx1">
                    <a:lumMod val="50000"/>
                  </a:schemeClr>
                </a:solidFill>
              </a:rPr>
              <a:t>funding gap </a:t>
            </a:r>
            <a:br>
              <a:rPr lang="en-US" sz="1200" cap="al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200" cap="all" dirty="0">
                <a:solidFill>
                  <a:schemeClr val="tx1">
                    <a:lumMod val="50000"/>
                  </a:schemeClr>
                </a:solidFill>
              </a:rPr>
              <a:t>(US$)</a:t>
            </a:r>
            <a:endParaRPr lang="en-US" sz="1200" cap="al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0D93E-32A2-4286-946F-74187AFCD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99" y="2415375"/>
            <a:ext cx="1685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15-337A-48A4-9458-D805AEF3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HUMANITARIAN FUND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BC42-51E1-407F-88D1-090D8CCC44DF}"/>
              </a:ext>
            </a:extLst>
          </p:cNvPr>
          <p:cNvSpPr txBox="1"/>
          <p:nvPr/>
        </p:nvSpPr>
        <p:spPr>
          <a:xfrm>
            <a:off x="495759" y="1169597"/>
            <a:ext cx="100033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Ukraine Humanitarian Fund (UHF) is a country-based pooled fund mechanism established in Ukraine in February 2019 to help meet the most critical needs of the conflict-affected population in eastern Ukraine. The funding available to the UHF grew from annual contributions of USD7-12M (2018-2021) </a:t>
            </a:r>
            <a:r>
              <a:rPr lang="en-US" sz="2000" b="1" dirty="0"/>
              <a:t>to </a:t>
            </a:r>
            <a:r>
              <a:rPr lang="en-US" sz="2000" b="1"/>
              <a:t>currently over US</a:t>
            </a:r>
            <a:r>
              <a:rPr lang="en-US" sz="2000" b="1" dirty="0"/>
              <a:t>$ 200M.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a tool available to donors to pool their contributions into single, unearmarked funds to enable humanitarian partners to deliver timely, coordinated and principled assistance.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</a:t>
            </a:r>
            <a:r>
              <a:rPr lang="en-US" sz="2000" b="1" dirty="0"/>
              <a:t>$90 million have been allocated from the Fund so far this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to donate: </a:t>
            </a:r>
            <a:r>
              <a:rPr lang="en-US" sz="2000" dirty="0">
                <a:hlinkClick r:id="rId2"/>
              </a:rPr>
              <a:t>https://crisisrelief.un.org/t/ukraine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19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HA">
      <a:dk1>
        <a:srgbClr val="5A5A5A"/>
      </a:dk1>
      <a:lt1>
        <a:srgbClr val="FFFFFF"/>
      </a:lt1>
      <a:dk2>
        <a:srgbClr val="418FDE"/>
      </a:dk2>
      <a:lt2>
        <a:srgbClr val="FFFFFF"/>
      </a:lt2>
      <a:accent1>
        <a:srgbClr val="418FDE"/>
      </a:accent1>
      <a:accent2>
        <a:srgbClr val="E56A54"/>
      </a:accent2>
      <a:accent3>
        <a:srgbClr val="E9F2FB"/>
      </a:accent3>
      <a:accent4>
        <a:srgbClr val="D4E5F7"/>
      </a:accent4>
      <a:accent5>
        <a:srgbClr val="82B5E9"/>
      </a:accent5>
      <a:accent6>
        <a:srgbClr val="0B2641"/>
      </a:accent6>
      <a:hlink>
        <a:srgbClr val="418FDE"/>
      </a:hlink>
      <a:folHlink>
        <a:srgbClr val="418FDE"/>
      </a:folHlink>
    </a:clrScheme>
    <a:fontScheme name="OCH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52F354-4FF4-2340-84AA-B5E88FE27250}" vid="{B7D1E23E-4F0B-3E4D-9FE9-8380EED89B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5cc0d-9bcb-4213-bd88-db018d7bacac" xsi:nil="true"/>
    <lcf76f155ced4ddcb4097134ff3c332f xmlns="3248a573-2223-47b2-bd2f-9564c9505fb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1DE1C0A1944E876F3136DE640CCE" ma:contentTypeVersion="16" ma:contentTypeDescription="Crée un document." ma:contentTypeScope="" ma:versionID="96003fa4ccb919da797663facb394125">
  <xsd:schema xmlns:xsd="http://www.w3.org/2001/XMLSchema" xmlns:xs="http://www.w3.org/2001/XMLSchema" xmlns:p="http://schemas.microsoft.com/office/2006/metadata/properties" xmlns:ns2="3248a573-2223-47b2-bd2f-9564c9505fbe" xmlns:ns3="00c5cc0d-9bcb-4213-bd88-db018d7bacac" targetNamespace="http://schemas.microsoft.com/office/2006/metadata/properties" ma:root="true" ma:fieldsID="1441b716f620ac3e8e45d7cc66a41700" ns2:_="" ns3:_="">
    <xsd:import namespace="3248a573-2223-47b2-bd2f-9564c9505fbe"/>
    <xsd:import namespace="00c5cc0d-9bcb-4213-bd88-db018d7ba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8a573-2223-47b2-bd2f-9564c9505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43d1d3c-0f60-42f5-a3d2-0d9bea000a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5cc0d-9bcb-4213-bd88-db018d7ba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0973bc-8cf2-45a8-91ee-a2fd59b23fa0}" ma:internalName="TaxCatchAll" ma:showField="CatchAllData" ma:web="00c5cc0d-9bcb-4213-bd88-db018d7ba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B5BF26-218F-4B24-84DB-94B2C3FD4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25E91-C6E6-47B1-8E79-CEE7327A5C9B}">
  <ds:schemaRefs>
    <ds:schemaRef ds:uri="8613f146-8154-42fd-8aba-4840725553f9"/>
    <ds:schemaRef ds:uri="99f88e6a-9d8c-4c2e-b9d3-40b4e62c48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B024E9-3F97-4DBA-A08C-3422B00871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5860</TotalTime>
  <Words>501</Words>
  <Application>Microsoft Office PowerPoint</Application>
  <PresentationFormat>Widescreen</PresentationFormat>
  <Paragraphs>67</Paragraphs>
  <Slides>11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 Condensed</vt:lpstr>
      <vt:lpstr>Roboto</vt:lpstr>
      <vt:lpstr>Office Theme</vt:lpstr>
      <vt:lpstr>UKRAINE HUMANITARIAN SITUATION</vt:lpstr>
      <vt:lpstr>PowerPoint Presentation</vt:lpstr>
      <vt:lpstr>Humanitarian response is scaling up</vt:lpstr>
      <vt:lpstr>CHALLENGES</vt:lpstr>
      <vt:lpstr>PowerPoint Presentation</vt:lpstr>
      <vt:lpstr>PowerPoint Presentation</vt:lpstr>
      <vt:lpstr>CASH</vt:lpstr>
      <vt:lpstr>FUNDING – Flash Appeal 2022</vt:lpstr>
      <vt:lpstr>UKRAINE HUMANITARIAN FUND</vt:lpstr>
      <vt:lpstr>Ukraine Private Sector Donations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main title goes here, even a long one fits</dc:title>
  <dc:creator>Joel Opulencia</dc:creator>
  <cp:lastModifiedBy>Anvar Munavvarov</cp:lastModifiedBy>
  <cp:revision>60</cp:revision>
  <dcterms:created xsi:type="dcterms:W3CDTF">2021-10-14T06:36:45Z</dcterms:created>
  <dcterms:modified xsi:type="dcterms:W3CDTF">2022-06-09T06:47:16Z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0x010100B04E1DE1C0A1944E876F3136DE640CCE</vt:lpwstr>
  </property>
</Properties>
</file>